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80"/>
  </p:notesMasterIdLst>
  <p:sldIdLst>
    <p:sldId id="256" r:id="rId2"/>
    <p:sldId id="257" r:id="rId3"/>
    <p:sldId id="258" r:id="rId4"/>
    <p:sldId id="259" r:id="rId5"/>
    <p:sldId id="260" r:id="rId6"/>
    <p:sldId id="266" r:id="rId7"/>
    <p:sldId id="261" r:id="rId8"/>
    <p:sldId id="347" r:id="rId9"/>
    <p:sldId id="262" r:id="rId10"/>
    <p:sldId id="348" r:id="rId11"/>
    <p:sldId id="349" r:id="rId12"/>
    <p:sldId id="350" r:id="rId13"/>
    <p:sldId id="351" r:id="rId14"/>
    <p:sldId id="352" r:id="rId15"/>
    <p:sldId id="353" r:id="rId16"/>
    <p:sldId id="354" r:id="rId17"/>
    <p:sldId id="355" r:id="rId18"/>
    <p:sldId id="346" r:id="rId19"/>
    <p:sldId id="270" r:id="rId20"/>
    <p:sldId id="356" r:id="rId21"/>
    <p:sldId id="357" r:id="rId22"/>
    <p:sldId id="358" r:id="rId23"/>
    <p:sldId id="271" r:id="rId24"/>
    <p:sldId id="360" r:id="rId25"/>
    <p:sldId id="263" r:id="rId26"/>
    <p:sldId id="359" r:id="rId27"/>
    <p:sldId id="267" r:id="rId28"/>
    <p:sldId id="361" r:id="rId29"/>
    <p:sldId id="268" r:id="rId30"/>
    <p:sldId id="362" r:id="rId31"/>
    <p:sldId id="364" r:id="rId32"/>
    <p:sldId id="363" r:id="rId33"/>
    <p:sldId id="365" r:id="rId34"/>
    <p:sldId id="273" r:id="rId35"/>
    <p:sldId id="367" r:id="rId36"/>
    <p:sldId id="368" r:id="rId37"/>
    <p:sldId id="370" r:id="rId38"/>
    <p:sldId id="371" r:id="rId39"/>
    <p:sldId id="372" r:id="rId40"/>
    <p:sldId id="374" r:id="rId41"/>
    <p:sldId id="373" r:id="rId42"/>
    <p:sldId id="375" r:id="rId43"/>
    <p:sldId id="376" r:id="rId44"/>
    <p:sldId id="366" r:id="rId45"/>
    <p:sldId id="377" r:id="rId46"/>
    <p:sldId id="284" r:id="rId47"/>
    <p:sldId id="380" r:id="rId48"/>
    <p:sldId id="383" r:id="rId49"/>
    <p:sldId id="381" r:id="rId50"/>
    <p:sldId id="382" r:id="rId51"/>
    <p:sldId id="384"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400" r:id="rId67"/>
    <p:sldId id="402" r:id="rId68"/>
    <p:sldId id="403" r:id="rId69"/>
    <p:sldId id="404" r:id="rId70"/>
    <p:sldId id="405" r:id="rId71"/>
    <p:sldId id="406" r:id="rId72"/>
    <p:sldId id="407" r:id="rId73"/>
    <p:sldId id="378" r:id="rId74"/>
    <p:sldId id="408" r:id="rId75"/>
    <p:sldId id="409" r:id="rId76"/>
    <p:sldId id="410" r:id="rId77"/>
    <p:sldId id="411" r:id="rId78"/>
    <p:sldId id="412" r:id="rId7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94660"/>
  </p:normalViewPr>
  <p:slideViewPr>
    <p:cSldViewPr snapToGrid="0" snapToObjects="1">
      <p:cViewPr varScale="1">
        <p:scale>
          <a:sx n="102" d="100"/>
          <a:sy n="102" d="100"/>
        </p:scale>
        <p:origin x="-18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gif"/><Relationship Id="rId1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smtClean="0">
                <a:solidFill>
                  <a:schemeClr val="lt1"/>
                </a:solidFill>
                <a:latin typeface="Arial"/>
                <a:ea typeface="Arial"/>
                <a:cs typeface="Arial"/>
                <a:sym typeface="Arial"/>
              </a:rPr>
              <a:t>Introduction to </a:t>
            </a:r>
            <a:r>
              <a:rPr lang="en-US" sz="3600" b="0" i="0" u="none" strike="noStrike" cap="none" dirty="0" err="1" smtClean="0">
                <a:solidFill>
                  <a:schemeClr val="lt1"/>
                </a:solidFill>
                <a:latin typeface="Arial"/>
                <a:ea typeface="Arial"/>
                <a:cs typeface="Arial"/>
                <a:sym typeface="Arial"/>
              </a:rPr>
              <a:t>Docker</a:t>
            </a:r>
            <a:r>
              <a:rPr lang="en-US" sz="3600" b="0" i="0" u="none" strike="noStrike" cap="none" dirty="0" smtClean="0">
                <a:solidFill>
                  <a:schemeClr val="lt1"/>
                </a:solidFill>
                <a:latin typeface="Arial"/>
                <a:ea typeface="Arial"/>
                <a:cs typeface="Arial"/>
                <a:sym typeface="Arial"/>
              </a:rPr>
              <a:t/>
            </a:r>
            <a:br>
              <a:rPr lang="en-US" sz="3600" b="0" i="0" u="none" strike="noStrike" cap="none" dirty="0" smtClean="0">
                <a:solidFill>
                  <a:schemeClr val="lt1"/>
                </a:solidFill>
                <a:latin typeface="Arial"/>
                <a:ea typeface="Arial"/>
                <a:cs typeface="Arial"/>
                <a:sym typeface="Arial"/>
              </a:rPr>
            </a:br>
            <a:r>
              <a:rPr lang="en-US" sz="3600" dirty="0" smtClean="0"/>
              <a:t>U.S Patent &amp; Trade Office</a:t>
            </a:r>
            <a:br>
              <a:rPr lang="en-US" sz="3600" dirty="0" smtClean="0"/>
            </a:br>
            <a:r>
              <a:rPr lang="en-US" sz="3600" dirty="0" smtClean="0"/>
              <a:t>3/14/2017</a:t>
            </a:r>
            <a:endParaRPr lang="en-US" sz="3600" b="0"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Now imagine that you have to load different types of cargo as part of this 15 tons. Some of it is coffee, some of it is whale oil, some is sugar, vinegar, wheat, flints, etc. </a:t>
            </a:r>
          </a:p>
          <a:p>
            <a:pPr>
              <a:spcBef>
                <a:spcPts val="0"/>
              </a:spcBef>
            </a:pPr>
            <a:r>
              <a:rPr lang="en-US" dirty="0" smtClean="0"/>
              <a:t>All of it is stored differently- some things in bags, some in crates, some in barrels.</a:t>
            </a:r>
          </a:p>
          <a:p>
            <a:pPr>
              <a:spcBef>
                <a:spcPts val="0"/>
              </a:spcBef>
            </a:pPr>
            <a:r>
              <a:rPr lang="en-US" dirty="0" smtClean="0"/>
              <a:t>You need to stuff these bits in different places </a:t>
            </a:r>
            <a:r>
              <a:rPr lang="en-US" b="1" dirty="0" smtClean="0"/>
              <a:t>but</a:t>
            </a:r>
            <a:r>
              <a:rPr lang="en-US" dirty="0" smtClean="0"/>
              <a:t> you also have to be careful…you can’t put the flints next to the oil (for example), or the vinegar next to the sugar or it will be ruined.</a:t>
            </a:r>
          </a:p>
        </p:txBody>
      </p:sp>
    </p:spTree>
    <p:extLst>
      <p:ext uri="{BB962C8B-B14F-4D97-AF65-F5344CB8AC3E}">
        <p14:creationId xmlns:p14="http://schemas.microsoft.com/office/powerpoint/2010/main" val="242628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What companies used to do is hire </a:t>
            </a:r>
            <a:r>
              <a:rPr lang="en-US" b="1" dirty="0" smtClean="0"/>
              <a:t>cargo masters</a:t>
            </a:r>
            <a:r>
              <a:rPr lang="en-US" dirty="0" smtClean="0"/>
              <a:t> for this complex operation. The </a:t>
            </a:r>
            <a:r>
              <a:rPr lang="en-US" b="1" dirty="0" smtClean="0"/>
              <a:t>cargo masters</a:t>
            </a:r>
            <a:r>
              <a:rPr lang="en-US" dirty="0" smtClean="0"/>
              <a:t> would have to optimize space in the hold whilst simultaneously ensuring that nothing was too close to something that would ruin it during the journey.</a:t>
            </a:r>
          </a:p>
          <a:p>
            <a:pPr>
              <a:spcBef>
                <a:spcPts val="0"/>
              </a:spcBef>
            </a:pPr>
            <a:r>
              <a:rPr lang="en-US" dirty="0" smtClean="0"/>
              <a:t>This was a </a:t>
            </a:r>
            <a:r>
              <a:rPr lang="en-US" b="1" dirty="0" smtClean="0"/>
              <a:t>complex</a:t>
            </a:r>
            <a:r>
              <a:rPr lang="en-US" dirty="0" smtClean="0"/>
              <a:t> and </a:t>
            </a:r>
            <a:r>
              <a:rPr lang="en-US" b="1" dirty="0" smtClean="0"/>
              <a:t>difficult </a:t>
            </a:r>
            <a:r>
              <a:rPr lang="en-US" dirty="0" smtClean="0"/>
              <a:t>job that would require </a:t>
            </a:r>
            <a:r>
              <a:rPr lang="en-US" b="1" dirty="0" smtClean="0"/>
              <a:t>highly skilled labor</a:t>
            </a:r>
            <a:r>
              <a:rPr lang="en-US" dirty="0" smtClean="0"/>
              <a:t> to complete effectively.</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2814093" y="4589048"/>
            <a:ext cx="3660125" cy="1992594"/>
          </a:xfrm>
          <a:prstGeom prst="rect">
            <a:avLst/>
          </a:prstGeom>
        </p:spPr>
      </p:pic>
    </p:spTree>
    <p:extLst>
      <p:ext uri="{BB962C8B-B14F-4D97-AF65-F5344CB8AC3E}">
        <p14:creationId xmlns:p14="http://schemas.microsoft.com/office/powerpoint/2010/main" val="30237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the </a:t>
            </a:r>
            <a:r>
              <a:rPr lang="en-US" b="1" dirty="0" smtClean="0"/>
              <a:t>cargo master</a:t>
            </a:r>
            <a:r>
              <a:rPr lang="en-US" dirty="0" smtClean="0"/>
              <a:t> screwed up then the whole trans-</a:t>
            </a:r>
            <a:r>
              <a:rPr lang="en-US" dirty="0" err="1" smtClean="0"/>
              <a:t>atlantic</a:t>
            </a:r>
            <a:r>
              <a:rPr lang="en-US" dirty="0" smtClean="0"/>
              <a:t> voyage was an exercise in utter futility. The items were useless by the time they reached their destination and everything was ruined.</a:t>
            </a:r>
          </a:p>
          <a:p>
            <a:pPr>
              <a:spcBef>
                <a:spcPts val="0"/>
              </a:spcBef>
            </a:pPr>
            <a:r>
              <a:rPr lang="en-US" dirty="0" smtClean="0"/>
              <a:t>So </a:t>
            </a:r>
            <a:r>
              <a:rPr lang="en-US" b="1" dirty="0" smtClean="0"/>
              <a:t>cargo masters</a:t>
            </a:r>
            <a:r>
              <a:rPr lang="en-US" dirty="0" smtClean="0"/>
              <a:t> were extremely well paid for their labor (obviously). </a:t>
            </a:r>
          </a:p>
          <a:p>
            <a:pPr>
              <a:spcBef>
                <a:spcPts val="0"/>
              </a:spcBef>
            </a:pPr>
            <a:r>
              <a:rPr lang="en-US" dirty="0" smtClean="0"/>
              <a:t>In 1953 a gentleman named </a:t>
            </a:r>
            <a:r>
              <a:rPr lang="en-US" b="1" dirty="0" smtClean="0"/>
              <a:t>Malcolm Mclean</a:t>
            </a:r>
            <a:r>
              <a:rPr lang="en-US" dirty="0" smtClean="0"/>
              <a:t> invented the modern shipping container.</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4213924" y="5034033"/>
            <a:ext cx="1932875" cy="1568035"/>
          </a:xfrm>
          <a:prstGeom prst="rect">
            <a:avLst/>
          </a:prstGeom>
        </p:spPr>
      </p:pic>
    </p:spTree>
    <p:extLst>
      <p:ext uri="{BB962C8B-B14F-4D97-AF65-F5344CB8AC3E}">
        <p14:creationId xmlns:p14="http://schemas.microsoft.com/office/powerpoint/2010/main" val="30963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McLean realized a simple, basic truth- that if we standardize the way we ship things we will be able to ship </a:t>
            </a:r>
            <a:r>
              <a:rPr lang="en-US" b="1" dirty="0" smtClean="0"/>
              <a:t>more</a:t>
            </a:r>
            <a:r>
              <a:rPr lang="en-US" dirty="0" smtClean="0"/>
              <a:t> of them. </a:t>
            </a:r>
          </a:p>
          <a:p>
            <a:pPr>
              <a:spcBef>
                <a:spcPts val="0"/>
              </a:spcBef>
            </a:pPr>
            <a:r>
              <a:rPr lang="en-US" dirty="0" smtClean="0"/>
              <a:t>With the shipping container we no longer have to put several</a:t>
            </a:r>
            <a:r>
              <a:rPr lang="en-US" b="1" dirty="0"/>
              <a:t> </a:t>
            </a:r>
            <a:r>
              <a:rPr lang="en-US" b="1" dirty="0" smtClean="0"/>
              <a:t>different</a:t>
            </a:r>
            <a:r>
              <a:rPr lang="en-US" dirty="0" smtClean="0"/>
              <a:t> types of containers onto a ship- we put them into a </a:t>
            </a:r>
            <a:r>
              <a:rPr lang="en-US" b="1" dirty="0" smtClean="0"/>
              <a:t>standard container</a:t>
            </a:r>
            <a:r>
              <a:rPr lang="en-US" dirty="0" smtClean="0"/>
              <a:t> which </a:t>
            </a:r>
            <a:r>
              <a:rPr lang="en-US" b="1" dirty="0" smtClean="0"/>
              <a:t>then</a:t>
            </a:r>
            <a:r>
              <a:rPr lang="en-US" dirty="0" smtClean="0"/>
              <a:t> goes on to the ship</a:t>
            </a:r>
          </a:p>
          <a:p>
            <a:pPr>
              <a:spcBef>
                <a:spcPts val="0"/>
              </a:spcBef>
            </a:pPr>
            <a:r>
              <a:rPr lang="en-US" dirty="0" smtClean="0"/>
              <a:t>Now we have </a:t>
            </a:r>
            <a:r>
              <a:rPr lang="en-US" b="1" dirty="0" smtClean="0"/>
              <a:t>containerization</a:t>
            </a:r>
            <a:r>
              <a:rPr lang="en-US" dirty="0" smtClean="0"/>
              <a:t>.</a:t>
            </a:r>
          </a:p>
          <a:p>
            <a:pPr>
              <a:spcBef>
                <a:spcPts val="0"/>
              </a:spcBef>
            </a:pP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5714846" y="4083775"/>
            <a:ext cx="3161772" cy="2317024"/>
          </a:xfrm>
          <a:prstGeom prst="rect">
            <a:avLst/>
          </a:prstGeom>
        </p:spPr>
      </p:pic>
    </p:spTree>
    <p:extLst>
      <p:ext uri="{BB962C8B-B14F-4D97-AF65-F5344CB8AC3E}">
        <p14:creationId xmlns:p14="http://schemas.microsoft.com/office/powerpoint/2010/main" val="387607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Thanks to McLean our ability to ship items has gone up an estimated </a:t>
            </a:r>
            <a:r>
              <a:rPr lang="en-US" b="1" dirty="0" smtClean="0"/>
              <a:t>44%</a:t>
            </a:r>
            <a:r>
              <a:rPr lang="en-US" dirty="0" smtClean="0"/>
              <a:t> per shipment- allowing shipping companies to ship more in these standard containers than they used to in holds (because they could be </a:t>
            </a:r>
            <a:r>
              <a:rPr lang="en-US" b="1" dirty="0" smtClean="0"/>
              <a:t>stacked</a:t>
            </a:r>
            <a:r>
              <a:rPr lang="en-US" dirty="0" smtClean="0"/>
              <a:t>). </a:t>
            </a:r>
          </a:p>
          <a:p>
            <a:pPr>
              <a:spcBef>
                <a:spcPts val="0"/>
              </a:spcBef>
            </a:pPr>
            <a:endParaRPr lang="en-US" dirty="0"/>
          </a:p>
          <a:p>
            <a:pPr>
              <a:spcBef>
                <a:spcPts val="0"/>
              </a:spcBef>
            </a:pPr>
            <a:endParaRPr lang="en-US" dirty="0" smtClean="0"/>
          </a:p>
        </p:txBody>
      </p:sp>
      <p:pic>
        <p:nvPicPr>
          <p:cNvPr id="3" name="Picture 2"/>
          <p:cNvPicPr>
            <a:picLocks noChangeAspect="1"/>
          </p:cNvPicPr>
          <p:nvPr/>
        </p:nvPicPr>
        <p:blipFill>
          <a:blip r:embed="rId3"/>
          <a:stretch>
            <a:fillRect/>
          </a:stretch>
        </p:blipFill>
        <p:spPr>
          <a:xfrm>
            <a:off x="2595425" y="3655148"/>
            <a:ext cx="3606800" cy="2247900"/>
          </a:xfrm>
          <a:prstGeom prst="rect">
            <a:avLst/>
          </a:prstGeom>
        </p:spPr>
      </p:pic>
    </p:spTree>
    <p:extLst>
      <p:ext uri="{BB962C8B-B14F-4D97-AF65-F5344CB8AC3E}">
        <p14:creationId xmlns:p14="http://schemas.microsoft.com/office/powerpoint/2010/main" val="361412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If you haven’t figured out yet- the shipping containerization idea is our analogy to what </a:t>
            </a:r>
            <a:r>
              <a:rPr lang="en-US" b="1" dirty="0" err="1" smtClean="0"/>
              <a:t>docker</a:t>
            </a:r>
            <a:r>
              <a:rPr lang="en-US" dirty="0" smtClean="0"/>
              <a:t> actually is in practice. </a:t>
            </a:r>
          </a:p>
          <a:p>
            <a:pPr>
              <a:spcBef>
                <a:spcPts val="0"/>
              </a:spcBef>
            </a:pPr>
            <a:r>
              <a:rPr lang="en-US" b="1" dirty="0" err="1" smtClean="0"/>
              <a:t>Docker</a:t>
            </a:r>
            <a:r>
              <a:rPr lang="en-US" dirty="0" smtClean="0"/>
              <a:t> seeks to create a standard “shipping container” for apps going to production. </a:t>
            </a:r>
          </a:p>
          <a:p>
            <a:pPr>
              <a:spcBef>
                <a:spcPts val="0"/>
              </a:spcBef>
            </a:pPr>
            <a:r>
              <a:rPr lang="en-US" dirty="0" smtClean="0"/>
              <a:t>Our </a:t>
            </a:r>
            <a:r>
              <a:rPr lang="en-US" b="1" dirty="0" smtClean="0"/>
              <a:t>cargo master</a:t>
            </a:r>
            <a:r>
              <a:rPr lang="en-US" dirty="0" smtClean="0"/>
              <a:t> is the sys-ops guy who is responsible for making sure that all of the packages “fit together” in the “hold” (our application production environment). </a:t>
            </a:r>
          </a:p>
          <a:p>
            <a:pPr>
              <a:spcBef>
                <a:spcPts val="0"/>
              </a:spcBef>
            </a:pPr>
            <a:endParaRPr lang="en-US" dirty="0"/>
          </a:p>
          <a:p>
            <a:pPr>
              <a:spcBef>
                <a:spcPts val="0"/>
              </a:spcBef>
            </a:pPr>
            <a:endParaRPr lang="en-US" dirty="0" smtClean="0"/>
          </a:p>
        </p:txBody>
      </p:sp>
    </p:spTree>
    <p:extLst>
      <p:ext uri="{BB962C8B-B14F-4D97-AF65-F5344CB8AC3E}">
        <p14:creationId xmlns:p14="http://schemas.microsoft.com/office/powerpoint/2010/main" val="137200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Obviously his or her job is incredibly complex while doing this (</a:t>
            </a:r>
            <a:r>
              <a:rPr lang="en-US" i="1" dirty="0" smtClean="0"/>
              <a:t>“will package </a:t>
            </a:r>
            <a:r>
              <a:rPr lang="en-US" b="1" i="1" dirty="0" err="1" smtClean="0"/>
              <a:t>abc</a:t>
            </a:r>
            <a:r>
              <a:rPr lang="en-US" i="1" dirty="0" smtClean="0"/>
              <a:t> cause package </a:t>
            </a:r>
            <a:r>
              <a:rPr lang="en-US" b="1" i="1" dirty="0" err="1" smtClean="0"/>
              <a:t>def</a:t>
            </a:r>
            <a:r>
              <a:rPr lang="en-US" i="1" dirty="0" smtClean="0"/>
              <a:t> to fail in this environment? Do we have versioning under control? I have multiple </a:t>
            </a:r>
            <a:r>
              <a:rPr lang="en-US" i="1" dirty="0" err="1" smtClean="0"/>
              <a:t>devs</a:t>
            </a:r>
            <a:r>
              <a:rPr lang="en-US" i="1" dirty="0" smtClean="0"/>
              <a:t>- what if their code collides? What if I have missing dependencies?”</a:t>
            </a:r>
            <a:r>
              <a:rPr lang="en-US" dirty="0" smtClean="0"/>
              <a:t>)</a:t>
            </a:r>
          </a:p>
          <a:p>
            <a:pPr>
              <a:spcBef>
                <a:spcPts val="0"/>
              </a:spcBef>
            </a:pPr>
            <a:r>
              <a:rPr lang="en-US" dirty="0" smtClean="0"/>
              <a:t>Just as with our </a:t>
            </a:r>
            <a:r>
              <a:rPr lang="en-US" b="1" dirty="0" smtClean="0"/>
              <a:t>cargo master</a:t>
            </a:r>
            <a:r>
              <a:rPr lang="en-US" dirty="0" smtClean="0"/>
              <a:t> our </a:t>
            </a:r>
            <a:r>
              <a:rPr lang="en-US" b="1" dirty="0" smtClean="0"/>
              <a:t>sys-ops</a:t>
            </a:r>
            <a:r>
              <a:rPr lang="en-US" dirty="0" smtClean="0"/>
              <a:t> person must work diligently to make sure that our code “survives the journey” when we “ship it”</a:t>
            </a:r>
            <a:endParaRPr lang="en-US" dirty="0"/>
          </a:p>
          <a:p>
            <a:pPr>
              <a:spcBef>
                <a:spcPts val="0"/>
              </a:spcBef>
            </a:pPr>
            <a:endParaRPr lang="en-US" dirty="0" smtClean="0"/>
          </a:p>
        </p:txBody>
      </p:sp>
      <p:pic>
        <p:nvPicPr>
          <p:cNvPr id="2" name="Picture 1"/>
          <p:cNvPicPr>
            <a:picLocks noChangeAspect="1"/>
          </p:cNvPicPr>
          <p:nvPr/>
        </p:nvPicPr>
        <p:blipFill>
          <a:blip r:embed="rId3"/>
          <a:stretch>
            <a:fillRect/>
          </a:stretch>
        </p:blipFill>
        <p:spPr>
          <a:xfrm>
            <a:off x="3882006" y="5007314"/>
            <a:ext cx="1806444" cy="1517446"/>
          </a:xfrm>
          <a:prstGeom prst="rect">
            <a:avLst/>
          </a:prstGeom>
        </p:spPr>
      </p:pic>
    </p:spTree>
    <p:extLst>
      <p:ext uri="{BB962C8B-B14F-4D97-AF65-F5344CB8AC3E}">
        <p14:creationId xmlns:p14="http://schemas.microsoft.com/office/powerpoint/2010/main" val="406189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seeks to solve this problem by creating “containers” that act as “</a:t>
            </a:r>
            <a:r>
              <a:rPr lang="en-US" dirty="0" err="1" smtClean="0"/>
              <a:t>microservices</a:t>
            </a:r>
            <a:r>
              <a:rPr lang="en-US" dirty="0" smtClean="0"/>
              <a:t>” for each part of an application.</a:t>
            </a:r>
          </a:p>
          <a:p>
            <a:pPr>
              <a:spcBef>
                <a:spcPts val="0"/>
              </a:spcBef>
            </a:pPr>
            <a:endParaRPr lang="en-US" dirty="0" smtClean="0"/>
          </a:p>
        </p:txBody>
      </p:sp>
      <p:pic>
        <p:nvPicPr>
          <p:cNvPr id="4" name="Picture 3"/>
          <p:cNvPicPr>
            <a:picLocks noChangeAspect="1"/>
          </p:cNvPicPr>
          <p:nvPr/>
        </p:nvPicPr>
        <p:blipFill>
          <a:blip r:embed="rId3"/>
          <a:stretch>
            <a:fillRect/>
          </a:stretch>
        </p:blipFill>
        <p:spPr>
          <a:xfrm>
            <a:off x="2362792" y="3162805"/>
            <a:ext cx="5054869" cy="3237994"/>
          </a:xfrm>
          <a:prstGeom prst="rect">
            <a:avLst/>
          </a:prstGeom>
        </p:spPr>
      </p:pic>
    </p:spTree>
    <p:extLst>
      <p:ext uri="{BB962C8B-B14F-4D97-AF65-F5344CB8AC3E}">
        <p14:creationId xmlns:p14="http://schemas.microsoft.com/office/powerpoint/2010/main" val="28053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application development</a:t>
            </a:r>
            <a:endParaRPr lang="en-US" dirty="0"/>
          </a:p>
        </p:txBody>
      </p:sp>
      <p:sp>
        <p:nvSpPr>
          <p:cNvPr id="3" name="Text Placeholder 2"/>
          <p:cNvSpPr>
            <a:spLocks noGrp="1"/>
          </p:cNvSpPr>
          <p:nvPr>
            <p:ph type="body" idx="1"/>
          </p:nvPr>
        </p:nvSpPr>
        <p:spPr/>
        <p:txBody>
          <a:bodyPr/>
          <a:lstStyle/>
          <a:p>
            <a:r>
              <a:rPr lang="en-US" dirty="0" smtClean="0"/>
              <a:t>Currently application development works something like this in modern contexts: </a:t>
            </a:r>
          </a:p>
          <a:p>
            <a:pPr lvl="1"/>
            <a:r>
              <a:rPr lang="en-US" dirty="0" smtClean="0"/>
              <a:t>The </a:t>
            </a:r>
            <a:r>
              <a:rPr lang="en-US" b="1" dirty="0" smtClean="0"/>
              <a:t>developer</a:t>
            </a:r>
            <a:r>
              <a:rPr lang="en-US" dirty="0" smtClean="0"/>
              <a:t> requests a development environment from the </a:t>
            </a:r>
            <a:r>
              <a:rPr lang="en-US" b="1" dirty="0" smtClean="0"/>
              <a:t>ops</a:t>
            </a:r>
            <a:r>
              <a:rPr lang="en-US" dirty="0" smtClean="0"/>
              <a:t> team in order to begin working on a new product or feature. </a:t>
            </a:r>
          </a:p>
          <a:p>
            <a:pPr lvl="1"/>
            <a:r>
              <a:rPr lang="en-US" dirty="0" smtClean="0"/>
              <a:t>The </a:t>
            </a:r>
            <a:r>
              <a:rPr lang="en-US" b="1" dirty="0" smtClean="0"/>
              <a:t>ops</a:t>
            </a:r>
            <a:r>
              <a:rPr lang="en-US" dirty="0" smtClean="0"/>
              <a:t> team spins up a VM (usually with Vagrant or something similar) with all of the packages necessary to make a copy of staging/production</a:t>
            </a:r>
          </a:p>
          <a:p>
            <a:pPr lvl="1"/>
            <a:r>
              <a:rPr lang="en-US" dirty="0" smtClean="0"/>
              <a:t>The </a:t>
            </a:r>
            <a:r>
              <a:rPr lang="en-US" b="1" dirty="0" smtClean="0"/>
              <a:t>ops</a:t>
            </a:r>
            <a:r>
              <a:rPr lang="en-US" dirty="0" smtClean="0"/>
              <a:t> team passes on the VM to the developer in the form of a </a:t>
            </a:r>
            <a:r>
              <a:rPr lang="en-US" dirty="0" err="1" smtClean="0"/>
              <a:t>VagrantFile</a:t>
            </a:r>
            <a:r>
              <a:rPr lang="en-US" dirty="0" smtClean="0"/>
              <a:t> (or maybe including the image). </a:t>
            </a:r>
          </a:p>
          <a:p>
            <a:pPr lvl="1"/>
            <a:r>
              <a:rPr lang="en-US" dirty="0" smtClean="0"/>
              <a:t>The developer spins up the Vagrant machine and now has a production environment on their desktop</a:t>
            </a:r>
            <a:endParaRPr lang="en-US" dirty="0"/>
          </a:p>
        </p:txBody>
      </p:sp>
    </p:spTree>
    <p:extLst>
      <p:ext uri="{BB962C8B-B14F-4D97-AF65-F5344CB8AC3E}">
        <p14:creationId xmlns:p14="http://schemas.microsoft.com/office/powerpoint/2010/main" val="19228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The downside to this tactic is that it is often slow and cumbersome for the developer to set up a new VM. Go ahead and time a </a:t>
            </a:r>
            <a:r>
              <a:rPr lang="en-US" b="1" dirty="0" smtClean="0"/>
              <a:t>Vagrant up</a:t>
            </a:r>
            <a:r>
              <a:rPr lang="en-US" dirty="0"/>
              <a:t> </a:t>
            </a:r>
            <a:r>
              <a:rPr lang="en-US" dirty="0" smtClean="0"/>
              <a:t>or download an </a:t>
            </a:r>
            <a:r>
              <a:rPr lang="en-US" dirty="0" err="1" smtClean="0"/>
              <a:t>ubuntu</a:t>
            </a:r>
            <a:r>
              <a:rPr lang="en-US" dirty="0" smtClean="0"/>
              <a:t> or Centos or Windows image from the web.</a:t>
            </a:r>
          </a:p>
          <a:p>
            <a:pPr marL="660400" indent="-457200">
              <a:spcBef>
                <a:spcPts val="0"/>
              </a:spcBef>
            </a:pPr>
            <a:r>
              <a:rPr lang="en-US" dirty="0" smtClean="0"/>
              <a:t>Also- all of the dependencies are locked into a single machine. If we nuke the machine for some reason- bye bye apache server, code, front end.</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2280137" y="4906302"/>
            <a:ext cx="4921056" cy="1570698"/>
          </a:xfrm>
          <a:prstGeom prst="rect">
            <a:avLst/>
          </a:prstGeom>
        </p:spPr>
      </p:pic>
    </p:spTree>
    <p:extLst>
      <p:ext uri="{BB962C8B-B14F-4D97-AF65-F5344CB8AC3E}">
        <p14:creationId xmlns:p14="http://schemas.microsoft.com/office/powerpoint/2010/main" val="321688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With </a:t>
            </a:r>
            <a:r>
              <a:rPr lang="en-US" b="1" dirty="0" err="1" smtClean="0"/>
              <a:t>Docker</a:t>
            </a:r>
            <a:r>
              <a:rPr lang="en-US" dirty="0" smtClean="0"/>
              <a:t> we kind of run </a:t>
            </a:r>
            <a:r>
              <a:rPr lang="en-US" b="1" dirty="0" err="1" smtClean="0"/>
              <a:t>microservices</a:t>
            </a:r>
            <a:r>
              <a:rPr lang="en-US" b="1" dirty="0" smtClean="0"/>
              <a:t> applications</a:t>
            </a:r>
            <a:r>
              <a:rPr lang="en-US" dirty="0" smtClean="0"/>
              <a:t> in individual (shipping) </a:t>
            </a:r>
            <a:r>
              <a:rPr lang="en-US" b="1" dirty="0" smtClean="0"/>
              <a:t>containers</a:t>
            </a:r>
            <a:r>
              <a:rPr lang="en-US" dirty="0" smtClean="0"/>
              <a:t> that allow us to:</a:t>
            </a:r>
          </a:p>
          <a:p>
            <a:pPr marL="603250" lvl="1" indent="0">
              <a:spcBef>
                <a:spcPts val="0"/>
              </a:spcBef>
              <a:buNone/>
            </a:pPr>
            <a:r>
              <a:rPr lang="en-US" b="1" dirty="0" smtClean="0"/>
              <a:t>	a: </a:t>
            </a:r>
            <a:r>
              <a:rPr lang="en-US" dirty="0" smtClean="0"/>
              <a:t>separate the work into unique containers</a:t>
            </a:r>
          </a:p>
          <a:p>
            <a:pPr marL="603250" lvl="1" indent="0">
              <a:spcBef>
                <a:spcPts val="0"/>
              </a:spcBef>
              <a:buNone/>
            </a:pPr>
            <a:r>
              <a:rPr lang="en-US" b="1" dirty="0" smtClean="0"/>
              <a:t>	b: </a:t>
            </a:r>
            <a:r>
              <a:rPr lang="en-US" dirty="0" smtClean="0"/>
              <a:t>keep our dependencies separate and </a:t>
            </a:r>
          </a:p>
          <a:p>
            <a:pPr marL="603250" lvl="1" indent="0">
              <a:spcBef>
                <a:spcPts val="0"/>
              </a:spcBef>
              <a:buNone/>
            </a:pPr>
            <a:r>
              <a:rPr lang="en-US" b="1" dirty="0" smtClean="0"/>
              <a:t>	c: </a:t>
            </a:r>
            <a:r>
              <a:rPr lang="en-US" dirty="0" smtClean="0"/>
              <a:t>(my favorite as a developer) </a:t>
            </a:r>
            <a:r>
              <a:rPr lang="en-US" b="1" dirty="0" smtClean="0"/>
              <a:t>download</a:t>
            </a:r>
            <a:r>
              <a:rPr lang="en-US" dirty="0" smtClean="0"/>
              <a:t> containers directly from some company registry (so that we don’t end up waiting on </a:t>
            </a:r>
            <a:r>
              <a:rPr lang="en-US" b="1" dirty="0" smtClean="0"/>
              <a:t>sys-ops</a:t>
            </a:r>
            <a:r>
              <a:rPr lang="en-US" dirty="0" smtClean="0"/>
              <a:t> to make us a VM that matches production.</a:t>
            </a:r>
          </a:p>
          <a:p>
            <a:pPr marL="603250" lvl="1" indent="0">
              <a:spcBef>
                <a:spcPts val="0"/>
              </a:spcBef>
              <a:buNone/>
            </a:pPr>
            <a:endParaRPr lang="en-US" b="1" dirty="0"/>
          </a:p>
          <a:p>
            <a:pPr>
              <a:spcBef>
                <a:spcPts val="0"/>
              </a:spcBef>
            </a:pPr>
            <a:r>
              <a:rPr lang="en-US" dirty="0" smtClean="0"/>
              <a:t>This saves </a:t>
            </a:r>
            <a:r>
              <a:rPr lang="en-US" b="1" dirty="0" smtClean="0"/>
              <a:t>tons</a:t>
            </a:r>
            <a:r>
              <a:rPr lang="en-US" dirty="0" smtClean="0"/>
              <a:t> of development time not waiting on VM environments.</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spTree>
    <p:extLst>
      <p:ext uri="{BB962C8B-B14F-4D97-AF65-F5344CB8AC3E}">
        <p14:creationId xmlns:p14="http://schemas.microsoft.com/office/powerpoint/2010/main" val="324291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Here is the process the developer now follows:</a:t>
            </a:r>
          </a:p>
          <a:p>
            <a:pPr marL="1060450" lvl="1" indent="-457200">
              <a:spcBef>
                <a:spcPts val="0"/>
              </a:spcBef>
            </a:pPr>
            <a:r>
              <a:rPr lang="en-US" dirty="0" smtClean="0"/>
              <a:t>Decide which aspect of the program you are working on (maybe the “Model” in an </a:t>
            </a:r>
            <a:r>
              <a:rPr lang="en-US" b="1" dirty="0" smtClean="0"/>
              <a:t>MVC</a:t>
            </a:r>
            <a:r>
              <a:rPr lang="en-US" dirty="0" smtClean="0"/>
              <a:t> framework- so the database). </a:t>
            </a:r>
          </a:p>
          <a:p>
            <a:pPr marL="1060450" lvl="1" indent="-457200">
              <a:spcBef>
                <a:spcPts val="0"/>
              </a:spcBef>
            </a:pPr>
            <a:r>
              <a:rPr lang="en-US" dirty="0" smtClean="0"/>
              <a:t>Go up to the company registry and download the, let’s say, </a:t>
            </a:r>
            <a:r>
              <a:rPr lang="en-US" b="1" dirty="0" err="1" smtClean="0"/>
              <a:t>mysql</a:t>
            </a:r>
            <a:r>
              <a:rPr lang="en-US" dirty="0" smtClean="0"/>
              <a:t> </a:t>
            </a:r>
            <a:r>
              <a:rPr lang="en-US" dirty="0" err="1" smtClean="0"/>
              <a:t>docker</a:t>
            </a:r>
            <a:r>
              <a:rPr lang="en-US" dirty="0" smtClean="0"/>
              <a:t> container</a:t>
            </a:r>
          </a:p>
          <a:p>
            <a:pPr marL="1060450" lvl="1" indent="-457200">
              <a:spcBef>
                <a:spcPts val="0"/>
              </a:spcBef>
            </a:pPr>
            <a:r>
              <a:rPr lang="en-US" dirty="0" smtClean="0"/>
              <a:t>Make alterations to the database inside that container. </a:t>
            </a:r>
          </a:p>
          <a:p>
            <a:pPr marL="1060450" lvl="1" indent="-457200">
              <a:spcBef>
                <a:spcPts val="0"/>
              </a:spcBef>
            </a:pPr>
            <a:r>
              <a:rPr lang="en-US" dirty="0" smtClean="0"/>
              <a:t>Send it through the pipeline (QA, Integration, Staging, Production)</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2" name="Picture 1"/>
          <p:cNvPicPr>
            <a:picLocks noChangeAspect="1"/>
          </p:cNvPicPr>
          <p:nvPr/>
        </p:nvPicPr>
        <p:blipFill>
          <a:blip r:embed="rId3"/>
          <a:stretch>
            <a:fillRect/>
          </a:stretch>
        </p:blipFill>
        <p:spPr>
          <a:xfrm>
            <a:off x="3099383" y="4374666"/>
            <a:ext cx="2806724" cy="2102334"/>
          </a:xfrm>
          <a:prstGeom prst="rect">
            <a:avLst/>
          </a:prstGeom>
        </p:spPr>
      </p:pic>
    </p:spTree>
    <p:extLst>
      <p:ext uri="{BB962C8B-B14F-4D97-AF65-F5344CB8AC3E}">
        <p14:creationId xmlns:p14="http://schemas.microsoft.com/office/powerpoint/2010/main" val="215392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t>Docker</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60400" indent="-457200">
              <a:spcBef>
                <a:spcPts val="0"/>
              </a:spcBef>
            </a:pPr>
            <a:r>
              <a:rPr lang="en-US" dirty="0" smtClean="0"/>
              <a:t>From the perspective of the OPS guy/gal:</a:t>
            </a:r>
          </a:p>
          <a:p>
            <a:pPr marL="1060450" lvl="1" indent="-457200">
              <a:spcBef>
                <a:spcPts val="0"/>
              </a:spcBef>
            </a:pPr>
            <a:r>
              <a:rPr lang="en-US" dirty="0" smtClean="0"/>
              <a:t>Instead of building VMs all the time you just have to update the VMs that exist in the registry.</a:t>
            </a:r>
          </a:p>
          <a:p>
            <a:pPr marL="1060450" lvl="1" indent="-457200">
              <a:spcBef>
                <a:spcPts val="0"/>
              </a:spcBef>
            </a:pPr>
            <a:r>
              <a:rPr lang="en-US" dirty="0" smtClean="0"/>
              <a:t>You have separation of all sorts of aspects of code into separate containers (so maybe a </a:t>
            </a:r>
            <a:r>
              <a:rPr lang="en-US" b="1" dirty="0" err="1" smtClean="0"/>
              <a:t>postgres</a:t>
            </a:r>
            <a:r>
              <a:rPr lang="en-US" dirty="0" smtClean="0"/>
              <a:t> container, maybe a </a:t>
            </a:r>
            <a:r>
              <a:rPr lang="en-US" b="1" dirty="0" smtClean="0"/>
              <a:t>ruby</a:t>
            </a:r>
            <a:r>
              <a:rPr lang="en-US" dirty="0" smtClean="0"/>
              <a:t> container, etc…)</a:t>
            </a:r>
          </a:p>
          <a:p>
            <a:pPr marL="1060450" lvl="1" indent="-457200">
              <a:spcBef>
                <a:spcPts val="0"/>
              </a:spcBef>
            </a:pPr>
            <a:r>
              <a:rPr lang="en-US" dirty="0" smtClean="0"/>
              <a:t>You spend less time worrying about dependencies and cross dependencies and making sure that VMs work and more time doing whatever Sys-ops guys do when not building me VMs. </a:t>
            </a:r>
          </a:p>
          <a:p>
            <a:pPr marL="203200" indent="0">
              <a:spcBef>
                <a:spcPts val="0"/>
              </a:spcBef>
              <a:buNone/>
            </a:pPr>
            <a:endParaRPr lang="en-US" dirty="0" smtClean="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4" name="Picture 3"/>
          <p:cNvPicPr>
            <a:picLocks noChangeAspect="1"/>
          </p:cNvPicPr>
          <p:nvPr/>
        </p:nvPicPr>
        <p:blipFill>
          <a:blip r:embed="rId3"/>
          <a:stretch>
            <a:fillRect/>
          </a:stretch>
        </p:blipFill>
        <p:spPr>
          <a:xfrm>
            <a:off x="4603567" y="4731720"/>
            <a:ext cx="3388713" cy="1897679"/>
          </a:xfrm>
          <a:prstGeom prst="rect">
            <a:avLst/>
          </a:prstGeom>
        </p:spPr>
      </p:pic>
    </p:spTree>
    <p:extLst>
      <p:ext uri="{BB962C8B-B14F-4D97-AF65-F5344CB8AC3E}">
        <p14:creationId xmlns:p14="http://schemas.microsoft.com/office/powerpoint/2010/main" val="393016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a:t>
            </a:r>
            <a:r>
              <a:rPr lang="en-US" dirty="0" err="1" smtClean="0">
                <a:solidFill>
                  <a:schemeClr val="bg1"/>
                </a:solidFill>
              </a:rPr>
              <a:t>Docker</a:t>
            </a:r>
            <a:r>
              <a:rPr lang="en-US" dirty="0" smtClean="0">
                <a:solidFill>
                  <a:schemeClr val="bg1"/>
                </a:solidFill>
              </a:rPr>
              <a:t>- LAB #1</a:t>
            </a:r>
            <a:endParaRPr dirty="0">
              <a:solidFill>
                <a:schemeClr val="bg1"/>
              </a:solidFill>
            </a:endParaRPr>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smtClean="0"/>
              <a:t> </a:t>
            </a:r>
            <a:endParaRPr lang="en-US" dirty="0"/>
          </a:p>
        </p:txBody>
      </p:sp>
      <p:pic>
        <p:nvPicPr>
          <p:cNvPr id="2" name="Picture 1"/>
          <p:cNvPicPr>
            <a:picLocks noChangeAspect="1"/>
          </p:cNvPicPr>
          <p:nvPr/>
        </p:nvPicPr>
        <p:blipFill>
          <a:blip r:embed="rId3"/>
          <a:stretch>
            <a:fillRect/>
          </a:stretch>
        </p:blipFill>
        <p:spPr>
          <a:xfrm>
            <a:off x="1183362" y="1528584"/>
            <a:ext cx="7398388" cy="4748596"/>
          </a:xfrm>
          <a:prstGeom prst="rect">
            <a:avLst/>
          </a:prstGeom>
        </p:spPr>
      </p:pic>
    </p:spTree>
    <p:extLst>
      <p:ext uri="{BB962C8B-B14F-4D97-AF65-F5344CB8AC3E}">
        <p14:creationId xmlns:p14="http://schemas.microsoft.com/office/powerpoint/2010/main" val="335411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smtClean="0">
                <a:solidFill>
                  <a:schemeClr val="lt1"/>
                </a:solidFill>
                <a:latin typeface="Arial"/>
                <a:ea typeface="Arial"/>
                <a:cs typeface="Arial"/>
                <a:sym typeface="Arial"/>
              </a:rPr>
              <a:t>LXC, Containers, under the hood</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467811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Introduction to 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main idea behind </a:t>
            </a:r>
            <a:r>
              <a:rPr lang="en-US" dirty="0" err="1" smtClean="0"/>
              <a:t>docker</a:t>
            </a:r>
            <a:r>
              <a:rPr lang="en-US" dirty="0" smtClean="0"/>
              <a:t> (as a shipping container) is this: </a:t>
            </a:r>
            <a:r>
              <a:rPr lang="en-US" b="1" i="1" dirty="0" smtClean="0"/>
              <a:t>it doesn’t care what kind of ship it’s on</a:t>
            </a:r>
            <a:r>
              <a:rPr lang="en-US" dirty="0" smtClean="0"/>
              <a:t>. </a:t>
            </a:r>
          </a:p>
          <a:p>
            <a:pPr>
              <a:spcBef>
                <a:spcPts val="0"/>
              </a:spcBef>
            </a:pPr>
            <a:r>
              <a:rPr lang="en-US" dirty="0" smtClean="0"/>
              <a:t>This means that it is completely agnostic regarding whether the underlying operating system is Windows, Ubuntu, Centos, </a:t>
            </a:r>
            <a:r>
              <a:rPr lang="en-US" dirty="0" err="1" smtClean="0"/>
              <a:t>OSx</a:t>
            </a:r>
            <a:r>
              <a:rPr lang="en-US" dirty="0" smtClean="0"/>
              <a:t>- it will basically treat everything the same.</a:t>
            </a:r>
            <a:endParaRPr lang="en-US" dirty="0"/>
          </a:p>
          <a:p>
            <a:pPr>
              <a:spcBef>
                <a:spcPts val="0"/>
              </a:spcBef>
            </a:pPr>
            <a:r>
              <a:rPr lang="en-US" dirty="0" smtClean="0"/>
              <a:t>This is how it remains lightweight and flexible.</a:t>
            </a:r>
          </a:p>
        </p:txBody>
      </p:sp>
      <p:pic>
        <p:nvPicPr>
          <p:cNvPr id="2" name="Picture 1"/>
          <p:cNvPicPr>
            <a:picLocks noChangeAspect="1"/>
          </p:cNvPicPr>
          <p:nvPr/>
        </p:nvPicPr>
        <p:blipFill>
          <a:blip r:embed="rId3"/>
          <a:stretch>
            <a:fillRect/>
          </a:stretch>
        </p:blipFill>
        <p:spPr>
          <a:xfrm>
            <a:off x="4038217" y="5108326"/>
            <a:ext cx="1202522" cy="14956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Containers vs. Virtualization</a:t>
            </a:r>
            <a:endParaRPr dirty="0"/>
          </a:p>
        </p:txBody>
      </p:sp>
      <p:sp>
        <p:nvSpPr>
          <p:cNvPr id="3" name="Footer Placeholder 2"/>
          <p:cNvSpPr>
            <a:spLocks noGrp="1"/>
          </p:cNvSpPr>
          <p:nvPr>
            <p:ph type="ftr" idx="11"/>
          </p:nvPr>
        </p:nvSpPr>
        <p:spPr/>
        <p:txBody>
          <a:bodyPr/>
          <a:lstStyle/>
          <a:p>
            <a:r>
              <a:rPr lang="en-US" dirty="0" smtClean="0"/>
              <a:t>by Andrew </a:t>
            </a:r>
            <a:r>
              <a:rPr lang="en-US" dirty="0" err="1" smtClean="0"/>
              <a:t>Cholakian</a:t>
            </a:r>
            <a:r>
              <a:rPr lang="en-US" dirty="0"/>
              <a:t> at http://</a:t>
            </a:r>
            <a:r>
              <a:rPr lang="en-US" dirty="0" err="1"/>
              <a:t>exploringelasticsearch.com</a:t>
            </a:r>
            <a:r>
              <a:rPr lang="en-US" dirty="0"/>
              <a:t>/</a:t>
            </a:r>
            <a:r>
              <a:rPr lang="en-US" dirty="0" err="1"/>
              <a:t>overview.html</a:t>
            </a:r>
            <a:endParaRPr lang="en-US" dirty="0"/>
          </a:p>
        </p:txBody>
      </p:sp>
      <p:pic>
        <p:nvPicPr>
          <p:cNvPr id="5" name="Picture 4"/>
          <p:cNvPicPr>
            <a:picLocks noChangeAspect="1"/>
          </p:cNvPicPr>
          <p:nvPr/>
        </p:nvPicPr>
        <p:blipFill>
          <a:blip r:embed="rId3"/>
          <a:stretch>
            <a:fillRect/>
          </a:stretch>
        </p:blipFill>
        <p:spPr>
          <a:xfrm>
            <a:off x="346349" y="1359004"/>
            <a:ext cx="8167377" cy="4918175"/>
          </a:xfrm>
          <a:prstGeom prst="rect">
            <a:avLst/>
          </a:prstGeom>
        </p:spPr>
      </p:pic>
    </p:spTree>
    <p:extLst>
      <p:ext uri="{BB962C8B-B14F-4D97-AF65-F5344CB8AC3E}">
        <p14:creationId xmlns:p14="http://schemas.microsoft.com/office/powerpoint/2010/main" val="2962508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sp>
        <p:nvSpPr>
          <p:cNvPr id="122" name="Shape 122"/>
          <p:cNvSpPr txBox="1">
            <a:spLocks noGrp="1"/>
          </p:cNvSpPr>
          <p:nvPr>
            <p:ph type="body" idx="1"/>
          </p:nvPr>
        </p:nvSpPr>
        <p:spPr>
          <a:xfrm>
            <a:off x="76200" y="1384428"/>
            <a:ext cx="8991600" cy="5029199"/>
          </a:xfrm>
          <a:prstGeom prst="rect">
            <a:avLst/>
          </a:prstGeom>
        </p:spPr>
        <p:txBody>
          <a:bodyPr lIns="91425" tIns="91425" rIns="91425" bIns="91425" anchor="t" anchorCtr="0">
            <a:noAutofit/>
          </a:bodyPr>
          <a:lstStyle/>
          <a:p>
            <a:pPr>
              <a:spcBef>
                <a:spcPts val="0"/>
              </a:spcBef>
            </a:pPr>
            <a:r>
              <a:rPr lang="en-US" dirty="0" err="1" smtClean="0"/>
              <a:t>Docker</a:t>
            </a:r>
            <a:r>
              <a:rPr lang="en-US" dirty="0" smtClean="0"/>
              <a:t> is able to accomplish all of this because unlike </a:t>
            </a:r>
            <a:r>
              <a:rPr lang="en-US" b="1" dirty="0" smtClean="0"/>
              <a:t>virtual machines</a:t>
            </a:r>
            <a:r>
              <a:rPr lang="en-US" dirty="0" smtClean="0"/>
              <a:t> it isolates and encapsulates application workloads from your Operating system.</a:t>
            </a:r>
          </a:p>
          <a:p>
            <a:pPr>
              <a:spcBef>
                <a:spcPts val="0"/>
              </a:spcBef>
            </a:pPr>
            <a:r>
              <a:rPr lang="en-US" dirty="0" smtClean="0"/>
              <a:t>With </a:t>
            </a:r>
            <a:r>
              <a:rPr lang="en-US" b="1" dirty="0" smtClean="0"/>
              <a:t>virtual machines</a:t>
            </a:r>
            <a:r>
              <a:rPr lang="en-US" dirty="0" smtClean="0"/>
              <a:t> there is a </a:t>
            </a:r>
            <a:r>
              <a:rPr lang="en-US" b="1" dirty="0" err="1" smtClean="0"/>
              <a:t>hyperviser</a:t>
            </a:r>
            <a:r>
              <a:rPr lang="en-US" dirty="0" smtClean="0"/>
              <a:t> </a:t>
            </a:r>
          </a:p>
          <a:p>
            <a:pPr>
              <a:spcBef>
                <a:spcPts val="0"/>
              </a:spcBef>
            </a:pPr>
            <a:r>
              <a:rPr lang="en-US" dirty="0" smtClean="0"/>
              <a:t>There is no </a:t>
            </a:r>
            <a:r>
              <a:rPr lang="en-US" b="1" dirty="0" smtClean="0"/>
              <a:t>hypervisor</a:t>
            </a:r>
            <a:r>
              <a:rPr lang="en-US" dirty="0" smtClean="0"/>
              <a:t> that has to communicate with the underlying </a:t>
            </a:r>
            <a:r>
              <a:rPr lang="en-US" b="1" dirty="0" smtClean="0"/>
              <a:t>operating system </a:t>
            </a:r>
            <a:r>
              <a:rPr lang="en-US" dirty="0" smtClean="0"/>
              <a:t>as there is with virtual machines. </a:t>
            </a:r>
          </a:p>
          <a:p>
            <a:pPr>
              <a:spcBef>
                <a:spcPts val="0"/>
              </a:spcBef>
            </a:pPr>
            <a:r>
              <a:rPr lang="en-US" dirty="0" smtClean="0"/>
              <a:t>The </a:t>
            </a:r>
            <a:r>
              <a:rPr lang="en-US" b="1" dirty="0" smtClean="0"/>
              <a:t>Hypervisor</a:t>
            </a:r>
            <a:r>
              <a:rPr lang="en-US" dirty="0" smtClean="0"/>
              <a:t> is basically what is managing resources for the VM from the underlying physical machine.</a:t>
            </a:r>
            <a:endParaRPr lang="en-US" dirty="0"/>
          </a:p>
        </p:txBody>
      </p:sp>
    </p:spTree>
    <p:extLst>
      <p:ext uri="{BB962C8B-B14F-4D97-AF65-F5344CB8AC3E}">
        <p14:creationId xmlns:p14="http://schemas.microsoft.com/office/powerpoint/2010/main" val="246396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does it do this?</a:t>
            </a:r>
            <a:endParaRPr dirty="0">
              <a:solidFill>
                <a:srgbClr val="FFFFFF"/>
              </a:solidFill>
            </a:endParaRPr>
          </a:p>
        </p:txBody>
      </p:sp>
      <p:pic>
        <p:nvPicPr>
          <p:cNvPr id="5" name="Picture 4"/>
          <p:cNvPicPr>
            <a:picLocks noChangeAspect="1"/>
          </p:cNvPicPr>
          <p:nvPr/>
        </p:nvPicPr>
        <p:blipFill>
          <a:blip r:embed="rId3"/>
          <a:stretch>
            <a:fillRect/>
          </a:stretch>
        </p:blipFill>
        <p:spPr>
          <a:xfrm>
            <a:off x="172351" y="1457460"/>
            <a:ext cx="8572986" cy="4841739"/>
          </a:xfrm>
          <a:prstGeom prst="rect">
            <a:avLst/>
          </a:prstGeom>
        </p:spPr>
      </p:pic>
    </p:spTree>
    <p:extLst>
      <p:ext uri="{BB962C8B-B14F-4D97-AF65-F5344CB8AC3E}">
        <p14:creationId xmlns:p14="http://schemas.microsoft.com/office/powerpoint/2010/main" val="581892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t>Docker</a:t>
            </a:r>
            <a:r>
              <a:rPr lang="en-US" dirty="0" smtClean="0"/>
              <a:t> is relatively self contained- it does not care about underlying storage or file systems. It does not “virtualize” or emulate the underlying storage system- it simply uses a </a:t>
            </a:r>
            <a:r>
              <a:rPr lang="en-US" dirty="0" err="1" smtClean="0"/>
              <a:t>linux</a:t>
            </a:r>
            <a:r>
              <a:rPr lang="en-US" dirty="0" smtClean="0"/>
              <a:t> kernel, takes it’s resources, and runs. </a:t>
            </a:r>
          </a:p>
          <a:p>
            <a:pPr>
              <a:spcBef>
                <a:spcPts val="0"/>
              </a:spcBef>
            </a:pPr>
            <a:r>
              <a:rPr lang="en-US" dirty="0" smtClean="0"/>
              <a:t>It is similar- </a:t>
            </a:r>
            <a:r>
              <a:rPr lang="en-US" b="1" i="1" dirty="0" smtClean="0"/>
              <a:t>but not the same</a:t>
            </a:r>
            <a:r>
              <a:rPr lang="en-US" b="1" dirty="0" smtClean="0"/>
              <a:t> </a:t>
            </a:r>
            <a:r>
              <a:rPr lang="en-US" dirty="0" smtClean="0"/>
              <a:t>as a project called </a:t>
            </a:r>
            <a:r>
              <a:rPr lang="en-US" b="1" dirty="0" smtClean="0"/>
              <a:t>LXC </a:t>
            </a:r>
            <a:r>
              <a:rPr lang="en-US" dirty="0" smtClean="0"/>
              <a:t>(Linux Containers)</a:t>
            </a:r>
            <a:endParaRPr lang="en-US" b="1" dirty="0" smtClean="0"/>
          </a:p>
          <a:p>
            <a:pPr>
              <a:spcBef>
                <a:spcPts val="0"/>
              </a:spcBef>
            </a:pPr>
            <a:r>
              <a:rPr lang="en-US" dirty="0" smtClean="0"/>
              <a:t>Highlighting LXC </a:t>
            </a:r>
            <a:r>
              <a:rPr lang="en-US" dirty="0" err="1" smtClean="0"/>
              <a:t>vs</a:t>
            </a:r>
            <a:r>
              <a:rPr lang="en-US" dirty="0" smtClean="0"/>
              <a:t> </a:t>
            </a:r>
            <a:r>
              <a:rPr lang="en-US" dirty="0" err="1" smtClean="0"/>
              <a:t>Docker</a:t>
            </a:r>
            <a:r>
              <a:rPr lang="en-US" dirty="0" smtClean="0"/>
              <a:t> might provide some insights.</a:t>
            </a:r>
          </a:p>
          <a:p>
            <a:pPr marL="177800" indent="0">
              <a:spcBef>
                <a:spcPts val="0"/>
              </a:spcBef>
              <a:buNone/>
            </a:pPr>
            <a:endParaRPr lang="en-US" dirty="0"/>
          </a:p>
          <a:p>
            <a:pPr marL="603250" lvl="1" indent="0">
              <a:spcBef>
                <a:spcPts val="0"/>
              </a:spcBef>
              <a:buNone/>
            </a:pPr>
            <a:endParaRPr lang="en-US" dirty="0" smtClean="0"/>
          </a:p>
        </p:txBody>
      </p:sp>
      <p:pic>
        <p:nvPicPr>
          <p:cNvPr id="2" name="Picture 1"/>
          <p:cNvPicPr>
            <a:picLocks noChangeAspect="1"/>
          </p:cNvPicPr>
          <p:nvPr/>
        </p:nvPicPr>
        <p:blipFill>
          <a:blip r:embed="rId3"/>
          <a:stretch>
            <a:fillRect/>
          </a:stretch>
        </p:blipFill>
        <p:spPr>
          <a:xfrm>
            <a:off x="3925300" y="5191811"/>
            <a:ext cx="3694398" cy="1208988"/>
          </a:xfrm>
          <a:prstGeom prst="rect">
            <a:avLst/>
          </a:prstGeom>
        </p:spPr>
      </p:pic>
    </p:spTree>
    <p:extLst>
      <p:ext uri="{BB962C8B-B14F-4D97-AF65-F5344CB8AC3E}">
        <p14:creationId xmlns:p14="http://schemas.microsoft.com/office/powerpoint/2010/main" val="60145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b="1" dirty="0" smtClean="0"/>
              <a:t>LXC </a:t>
            </a:r>
            <a:r>
              <a:rPr lang="en-US" sz="2400" dirty="0" smtClean="0"/>
              <a:t>stands for </a:t>
            </a:r>
            <a:r>
              <a:rPr lang="en-US" sz="2400" b="1" dirty="0" smtClean="0"/>
              <a:t>Linux Containers </a:t>
            </a:r>
            <a:r>
              <a:rPr lang="en-US" sz="2400" dirty="0" smtClean="0"/>
              <a:t>(I know, I know…)</a:t>
            </a:r>
          </a:p>
          <a:p>
            <a:pPr>
              <a:spcBef>
                <a:spcPts val="0"/>
              </a:spcBef>
            </a:pPr>
            <a:r>
              <a:rPr lang="en-US" sz="2400" dirty="0" smtClean="0"/>
              <a:t>It utilizes a single </a:t>
            </a:r>
            <a:r>
              <a:rPr lang="en-US" sz="2400" b="1" dirty="0" smtClean="0"/>
              <a:t>Linux Kernel </a:t>
            </a:r>
            <a:r>
              <a:rPr lang="en-US" sz="2400" dirty="0" smtClean="0"/>
              <a:t>and is able to divide up resource management using </a:t>
            </a:r>
            <a:r>
              <a:rPr lang="en-US" sz="2400" b="1" dirty="0" err="1" smtClean="0"/>
              <a:t>cgroups</a:t>
            </a:r>
            <a:r>
              <a:rPr lang="en-US" sz="2400" dirty="0" smtClean="0"/>
              <a:t> and </a:t>
            </a:r>
            <a:r>
              <a:rPr lang="en-US" sz="2400" b="1" dirty="0" smtClean="0"/>
              <a:t>namespaces</a:t>
            </a:r>
            <a:r>
              <a:rPr lang="en-US" sz="2400" dirty="0"/>
              <a:t> </a:t>
            </a:r>
            <a:r>
              <a:rPr lang="en-US" sz="2400" dirty="0" smtClean="0"/>
              <a:t>in the Linux Kernel</a:t>
            </a:r>
          </a:p>
          <a:p>
            <a:pPr>
              <a:spcBef>
                <a:spcPts val="0"/>
              </a:spcBef>
            </a:pPr>
            <a:r>
              <a:rPr lang="en-US" sz="2400" dirty="0" smtClean="0"/>
              <a:t>This means that I can have an Ubuntu machine and partition off resources in the kernel to run a CENTOS image and another partition for an </a:t>
            </a:r>
            <a:r>
              <a:rPr lang="en-US" sz="2400" dirty="0" err="1" smtClean="0"/>
              <a:t>OSx</a:t>
            </a:r>
            <a:r>
              <a:rPr lang="en-US" sz="2400" dirty="0" smtClean="0"/>
              <a:t> image and so on…</a:t>
            </a:r>
          </a:p>
          <a:p>
            <a:pPr>
              <a:spcBef>
                <a:spcPts val="0"/>
              </a:spcBef>
            </a:pPr>
            <a:r>
              <a:rPr lang="en-US" sz="2400" dirty="0"/>
              <a:t>There are six namespaces in Linux (</a:t>
            </a:r>
            <a:r>
              <a:rPr lang="en-US" sz="2400" dirty="0" err="1"/>
              <a:t>mnt</a:t>
            </a:r>
            <a:r>
              <a:rPr lang="en-US" sz="2400" dirty="0"/>
              <a:t>, IPC, net, </a:t>
            </a:r>
            <a:r>
              <a:rPr lang="en-US" sz="2400" dirty="0" err="1"/>
              <a:t>usr</a:t>
            </a:r>
            <a:r>
              <a:rPr lang="en-US" sz="2400" dirty="0"/>
              <a:t> etc.). Using these namespaces a container can have its own network interfaces, IP address etc. Each container will have its own namespace and the processes running inside that namespace will not have any privileges outside its namespace.</a:t>
            </a:r>
          </a:p>
          <a:p>
            <a:pPr marL="603250" lvl="1" indent="0">
              <a:spcBef>
                <a:spcPts val="0"/>
              </a:spcBef>
              <a:buNone/>
            </a:pPr>
            <a:endParaRPr lang="en-US" dirty="0" smtClean="0"/>
          </a:p>
        </p:txBody>
      </p:sp>
    </p:spTree>
    <p:extLst>
      <p:ext uri="{BB962C8B-B14F-4D97-AF65-F5344CB8AC3E}">
        <p14:creationId xmlns:p14="http://schemas.microsoft.com/office/powerpoint/2010/main" val="1441675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r>
              <a:rPr lang="en-US" dirty="0" err="1" smtClean="0">
                <a:solidFill>
                  <a:srgbClr val="FFFFFF"/>
                </a:solidFill>
              </a:rPr>
              <a:t>vs</a:t>
            </a:r>
            <a:r>
              <a:rPr lang="en-US" dirty="0" smtClean="0">
                <a:solidFill>
                  <a:srgbClr val="FFFFFF"/>
                </a:solidFill>
              </a:rPr>
              <a:t> </a:t>
            </a:r>
            <a:r>
              <a:rPr lang="en-US" dirty="0" err="1" smtClean="0">
                <a:solidFill>
                  <a:srgbClr val="FFFFFF"/>
                </a:solidFill>
              </a:rPr>
              <a:t>Docker</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400" dirty="0" smtClean="0"/>
              <a:t>Think of </a:t>
            </a:r>
            <a:r>
              <a:rPr lang="en-US" sz="2400" b="1" dirty="0" err="1" smtClean="0"/>
              <a:t>Docker</a:t>
            </a:r>
            <a:r>
              <a:rPr lang="en-US" sz="2400" dirty="0" smtClean="0"/>
              <a:t> as an LXC wrapper. There are some </a:t>
            </a:r>
            <a:r>
              <a:rPr lang="en-US" sz="2400" b="1" dirty="0" smtClean="0"/>
              <a:t>key differences</a:t>
            </a:r>
            <a:r>
              <a:rPr lang="en-US" sz="2400" dirty="0" smtClean="0"/>
              <a:t> that it is essential to highlight in this environment, including: </a:t>
            </a:r>
          </a:p>
          <a:p>
            <a:pPr lvl="1">
              <a:spcBef>
                <a:spcPts val="0"/>
              </a:spcBef>
            </a:pPr>
            <a:r>
              <a:rPr lang="en-US" sz="1900" dirty="0" smtClean="0"/>
              <a:t>Linux </a:t>
            </a:r>
            <a:r>
              <a:rPr lang="en-US" sz="1900" dirty="0" err="1" smtClean="0"/>
              <a:t>cgroups</a:t>
            </a:r>
            <a:r>
              <a:rPr lang="en-US" sz="1900" dirty="0" smtClean="0"/>
              <a:t> can run full stack development as virtualization layers</a:t>
            </a:r>
          </a:p>
          <a:p>
            <a:pPr lvl="1">
              <a:spcBef>
                <a:spcPts val="0"/>
              </a:spcBef>
            </a:pPr>
            <a:r>
              <a:rPr lang="en-US" sz="1900" dirty="0" smtClean="0"/>
              <a:t>Basically- each LXC container is it’s own VM with an OS behind it</a:t>
            </a:r>
          </a:p>
          <a:p>
            <a:pPr lvl="1">
              <a:spcBef>
                <a:spcPts val="0"/>
              </a:spcBef>
            </a:pPr>
            <a:r>
              <a:rPr lang="en-US" sz="1900" b="1" dirty="0" smtClean="0"/>
              <a:t>DOCKER</a:t>
            </a:r>
            <a:r>
              <a:rPr lang="en-US" sz="1900" dirty="0" smtClean="0"/>
              <a:t> is intended as a single application small container</a:t>
            </a:r>
          </a:p>
          <a:p>
            <a:pPr lvl="1">
              <a:spcBef>
                <a:spcPts val="0"/>
              </a:spcBef>
            </a:pPr>
            <a:r>
              <a:rPr lang="en-US" sz="1900" b="1" dirty="0" smtClean="0"/>
              <a:t>The </a:t>
            </a:r>
            <a:r>
              <a:rPr lang="en-US" sz="1900" b="1" dirty="0" err="1" smtClean="0"/>
              <a:t>Docker</a:t>
            </a:r>
            <a:r>
              <a:rPr lang="en-US" sz="1900" dirty="0" smtClean="0"/>
              <a:t> containers are not intended to provide persistent data (that is done through data mounts to the host system– more on this later) whereas LXC can. </a:t>
            </a:r>
          </a:p>
          <a:p>
            <a:pPr lvl="1">
              <a:spcBef>
                <a:spcPts val="0"/>
              </a:spcBef>
            </a:pPr>
            <a:r>
              <a:rPr lang="en-US" sz="1900" dirty="0" smtClean="0"/>
              <a:t>LXC usually has a fully functional OS behind it and can perform as well (nearly) as bare metal. </a:t>
            </a:r>
            <a:r>
              <a:rPr lang="en-US" sz="1900" b="1" dirty="0" err="1" smtClean="0"/>
              <a:t>Docker</a:t>
            </a:r>
            <a:r>
              <a:rPr lang="en-US" sz="1900" dirty="0" smtClean="0"/>
              <a:t> is really not designed to use the entire OS (if you find yourself putting too many features for the OS into a container- you are probably doing it wrong).</a:t>
            </a:r>
          </a:p>
          <a:p>
            <a:pPr lvl="1">
              <a:spcBef>
                <a:spcPts val="0"/>
              </a:spcBef>
            </a:pPr>
            <a:endParaRPr lang="en-US" sz="1900" dirty="0" smtClean="0"/>
          </a:p>
          <a:p>
            <a:pPr lvl="1">
              <a:spcBef>
                <a:spcPts val="0"/>
              </a:spcBef>
            </a:pPr>
            <a:endParaRPr lang="en-US" sz="1900" dirty="0"/>
          </a:p>
          <a:p>
            <a:pPr marL="603250" lvl="1" indent="0">
              <a:spcBef>
                <a:spcPts val="0"/>
              </a:spcBef>
              <a:buNone/>
            </a:pPr>
            <a:endParaRPr lang="en-US" dirty="0" smtClean="0"/>
          </a:p>
        </p:txBody>
      </p:sp>
    </p:spTree>
    <p:extLst>
      <p:ext uri="{BB962C8B-B14F-4D97-AF65-F5344CB8AC3E}">
        <p14:creationId xmlns:p14="http://schemas.microsoft.com/office/powerpoint/2010/main" val="292403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LXC	</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smtClean="0"/>
          </a:p>
          <a:p>
            <a:pPr marL="177800" indent="0">
              <a:spcBef>
                <a:spcPts val="0"/>
              </a:spcBef>
              <a:buNone/>
            </a:pPr>
            <a:endParaRPr lang="en-US" dirty="0"/>
          </a:p>
          <a:p>
            <a:pPr marL="603250" lvl="1" indent="0">
              <a:spcBef>
                <a:spcPts val="0"/>
              </a:spcBef>
              <a:buNone/>
            </a:pPr>
            <a:endParaRPr lang="en-US" dirty="0" smtClean="0"/>
          </a:p>
        </p:txBody>
      </p:sp>
      <p:pic>
        <p:nvPicPr>
          <p:cNvPr id="3" name="Picture 2"/>
          <p:cNvPicPr>
            <a:picLocks noChangeAspect="1"/>
          </p:cNvPicPr>
          <p:nvPr/>
        </p:nvPicPr>
        <p:blipFill>
          <a:blip r:embed="rId3"/>
          <a:stretch>
            <a:fillRect/>
          </a:stretch>
        </p:blipFill>
        <p:spPr>
          <a:xfrm>
            <a:off x="0" y="1104900"/>
            <a:ext cx="9144000" cy="4631850"/>
          </a:xfrm>
          <a:prstGeom prst="rect">
            <a:avLst/>
          </a:prstGeom>
        </p:spPr>
      </p:pic>
    </p:spTree>
    <p:extLst>
      <p:ext uri="{BB962C8B-B14F-4D97-AF65-F5344CB8AC3E}">
        <p14:creationId xmlns:p14="http://schemas.microsoft.com/office/powerpoint/2010/main" val="120201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Images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357057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So now that we’ve brought down a couple of images let’s discuss what we’re doing here. </a:t>
            </a:r>
          </a:p>
          <a:p>
            <a:pPr>
              <a:spcBef>
                <a:spcPts val="0"/>
              </a:spcBef>
            </a:pPr>
            <a:r>
              <a:rPr lang="en-US" b="1" dirty="0" err="1" smtClean="0">
                <a:sym typeface="Wingdings"/>
              </a:rPr>
              <a:t>Docker</a:t>
            </a:r>
            <a:r>
              <a:rPr lang="en-US" dirty="0" smtClean="0">
                <a:sym typeface="Wingdings"/>
              </a:rPr>
              <a:t> containers are built from light weight </a:t>
            </a:r>
            <a:r>
              <a:rPr lang="en-US" b="1" dirty="0" smtClean="0">
                <a:sym typeface="Wingdings"/>
              </a:rPr>
              <a:t>images- </a:t>
            </a:r>
            <a:r>
              <a:rPr lang="en-US" dirty="0" smtClean="0">
                <a:sym typeface="Wingdings"/>
              </a:rPr>
              <a:t>which are basically classes from which our </a:t>
            </a:r>
            <a:r>
              <a:rPr lang="en-US" b="1" dirty="0" smtClean="0">
                <a:sym typeface="Wingdings"/>
              </a:rPr>
              <a:t>containers</a:t>
            </a:r>
            <a:r>
              <a:rPr lang="en-US" dirty="0" smtClean="0">
                <a:sym typeface="Wingdings"/>
              </a:rPr>
              <a:t> are built</a:t>
            </a:r>
          </a:p>
          <a:p>
            <a:pPr>
              <a:spcBef>
                <a:spcPts val="0"/>
              </a:spcBef>
            </a:pPr>
            <a:r>
              <a:rPr lang="en-US" dirty="0" smtClean="0">
                <a:sym typeface="Wingdings"/>
              </a:rPr>
              <a:t>In the development world- think of the </a:t>
            </a:r>
            <a:r>
              <a:rPr lang="en-US" b="1" dirty="0" smtClean="0">
                <a:sym typeface="Wingdings"/>
              </a:rPr>
              <a:t>image</a:t>
            </a:r>
            <a:r>
              <a:rPr lang="en-US" dirty="0" smtClean="0">
                <a:sym typeface="Wingdings"/>
              </a:rPr>
              <a:t> as the class and the </a:t>
            </a:r>
            <a:r>
              <a:rPr lang="en-US" b="1" dirty="0" smtClean="0">
                <a:sym typeface="Wingdings"/>
              </a:rPr>
              <a:t>container</a:t>
            </a:r>
            <a:r>
              <a:rPr lang="en-US" dirty="0" smtClean="0">
                <a:sym typeface="Wingdings"/>
              </a:rPr>
              <a:t> as the instantiation of that class.</a:t>
            </a:r>
          </a:p>
        </p:txBody>
      </p:sp>
      <p:pic>
        <p:nvPicPr>
          <p:cNvPr id="2" name="Picture 1"/>
          <p:cNvPicPr>
            <a:picLocks noChangeAspect="1"/>
          </p:cNvPicPr>
          <p:nvPr/>
        </p:nvPicPr>
        <p:blipFill>
          <a:blip r:embed="rId3"/>
          <a:stretch>
            <a:fillRect/>
          </a:stretch>
        </p:blipFill>
        <p:spPr>
          <a:xfrm>
            <a:off x="3993587" y="4755509"/>
            <a:ext cx="1879207" cy="1879207"/>
          </a:xfrm>
          <a:prstGeom prst="rect">
            <a:avLst/>
          </a:prstGeom>
        </p:spPr>
      </p:pic>
    </p:spTree>
    <p:extLst>
      <p:ext uri="{BB962C8B-B14F-4D97-AF65-F5344CB8AC3E}">
        <p14:creationId xmlns:p14="http://schemas.microsoft.com/office/powerpoint/2010/main" val="3992967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When we create these </a:t>
            </a:r>
            <a:r>
              <a:rPr lang="en-US" b="1" dirty="0" smtClean="0">
                <a:sym typeface="Wingdings"/>
              </a:rPr>
              <a:t>images</a:t>
            </a:r>
            <a:r>
              <a:rPr lang="en-US" dirty="0" smtClean="0">
                <a:sym typeface="Wingdings"/>
              </a:rPr>
              <a:t> we are basically mapping out our </a:t>
            </a:r>
            <a:r>
              <a:rPr lang="en-US" b="1" dirty="0" smtClean="0">
                <a:sym typeface="Wingdings"/>
              </a:rPr>
              <a:t>container</a:t>
            </a:r>
            <a:r>
              <a:rPr lang="en-US" dirty="0" smtClean="0">
                <a:sym typeface="Wingdings"/>
              </a:rPr>
              <a:t> using data in the image to do so. </a:t>
            </a:r>
          </a:p>
          <a:p>
            <a:pPr>
              <a:spcBef>
                <a:spcPts val="0"/>
              </a:spcBef>
            </a:pPr>
            <a:r>
              <a:rPr lang="en-US" dirty="0" smtClean="0">
                <a:sym typeface="Wingdings"/>
              </a:rPr>
              <a:t>Once the command to run an image is invoked a few things happen:</a:t>
            </a:r>
          </a:p>
          <a:p>
            <a:pPr marL="177800" indent="0">
              <a:spcBef>
                <a:spcPts val="0"/>
              </a:spcBef>
              <a:buNone/>
            </a:pPr>
            <a:endParaRPr lang="en-US" dirty="0" smtClean="0">
              <a:sym typeface="Wingdings"/>
            </a:endParaRPr>
          </a:p>
        </p:txBody>
      </p:sp>
      <p:pic>
        <p:nvPicPr>
          <p:cNvPr id="3" name="Picture 2"/>
          <p:cNvPicPr>
            <a:picLocks noChangeAspect="1"/>
          </p:cNvPicPr>
          <p:nvPr/>
        </p:nvPicPr>
        <p:blipFill>
          <a:blip r:embed="rId3"/>
          <a:stretch>
            <a:fillRect/>
          </a:stretch>
        </p:blipFill>
        <p:spPr>
          <a:xfrm>
            <a:off x="1675443" y="4160096"/>
            <a:ext cx="6012678" cy="2578100"/>
          </a:xfrm>
          <a:prstGeom prst="rect">
            <a:avLst/>
          </a:prstGeom>
        </p:spPr>
      </p:pic>
    </p:spTree>
    <p:extLst>
      <p:ext uri="{BB962C8B-B14F-4D97-AF65-F5344CB8AC3E}">
        <p14:creationId xmlns:p14="http://schemas.microsoft.com/office/powerpoint/2010/main" val="2497205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692150" indent="-514350">
              <a:spcBef>
                <a:spcPts val="0"/>
              </a:spcBef>
              <a:buFont typeface="+mj-lt"/>
              <a:buAutoNum type="arabicPeriod"/>
            </a:pPr>
            <a:r>
              <a:rPr lang="en-US" b="1" dirty="0" err="1" smtClean="0">
                <a:sym typeface="Wingdings"/>
              </a:rPr>
              <a:t>Docker</a:t>
            </a:r>
            <a:r>
              <a:rPr lang="en-US" dirty="0" smtClean="0">
                <a:sym typeface="Wingdings"/>
              </a:rPr>
              <a:t> will run a quick check to see if you have the image stored locally in your </a:t>
            </a:r>
            <a:r>
              <a:rPr lang="en-US" dirty="0" err="1" smtClean="0">
                <a:sym typeface="Wingdings"/>
              </a:rPr>
              <a:t>filesystem</a:t>
            </a:r>
            <a:endParaRPr lang="en-US" dirty="0">
              <a:sym typeface="Wingdings"/>
            </a:endParaRPr>
          </a:p>
          <a:p>
            <a:pPr marL="692150" indent="-514350">
              <a:spcBef>
                <a:spcPts val="0"/>
              </a:spcBef>
              <a:buFont typeface="+mj-lt"/>
              <a:buAutoNum type="arabicPeriod"/>
            </a:pPr>
            <a:r>
              <a:rPr lang="en-US" dirty="0" smtClean="0">
                <a:sym typeface="Wingdings"/>
              </a:rPr>
              <a:t>Assuming that </a:t>
            </a:r>
            <a:r>
              <a:rPr lang="en-US" b="1" dirty="0" err="1" smtClean="0">
                <a:sym typeface="Wingdings"/>
              </a:rPr>
              <a:t>Docker</a:t>
            </a:r>
            <a:r>
              <a:rPr lang="en-US" dirty="0" smtClean="0">
                <a:sym typeface="Wingdings"/>
              </a:rPr>
              <a:t> fails to find the image locally it will reach out to a </a:t>
            </a:r>
            <a:r>
              <a:rPr lang="en-US" b="1" dirty="0" smtClean="0">
                <a:sym typeface="Wingdings"/>
              </a:rPr>
              <a:t>registry or hub </a:t>
            </a:r>
            <a:r>
              <a:rPr lang="en-US" dirty="0" smtClean="0">
                <a:sym typeface="Wingdings"/>
              </a:rPr>
              <a:t>in order to download a copy of the image locally. </a:t>
            </a:r>
          </a:p>
          <a:p>
            <a:pPr marL="692150" indent="-514350">
              <a:spcBef>
                <a:spcPts val="0"/>
              </a:spcBef>
              <a:buFont typeface="+mj-lt"/>
              <a:buAutoNum type="arabicPeriod"/>
            </a:pPr>
            <a:r>
              <a:rPr lang="en-US" dirty="0" smtClean="0">
                <a:sym typeface="Wingdings"/>
              </a:rPr>
              <a:t>Once the image is received the container is built based on instructions embedded in the image.</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3289300" y="4593390"/>
            <a:ext cx="2750402" cy="2016959"/>
          </a:xfrm>
          <a:prstGeom prst="rect">
            <a:avLst/>
          </a:prstGeom>
        </p:spPr>
      </p:pic>
    </p:spTree>
    <p:extLst>
      <p:ext uri="{BB962C8B-B14F-4D97-AF65-F5344CB8AC3E}">
        <p14:creationId xmlns:p14="http://schemas.microsoft.com/office/powerpoint/2010/main" val="35617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When you use the </a:t>
            </a:r>
            <a:r>
              <a:rPr lang="en-US" b="1" dirty="0" err="1" smtClean="0">
                <a:sym typeface="Wingdings"/>
              </a:rPr>
              <a:t>Docker</a:t>
            </a:r>
            <a:r>
              <a:rPr lang="en-US" b="1" dirty="0" smtClean="0">
                <a:sym typeface="Wingdings"/>
              </a:rPr>
              <a:t> run</a:t>
            </a:r>
            <a:r>
              <a:rPr lang="en-US" dirty="0" smtClean="0">
                <a:sym typeface="Wingdings"/>
              </a:rPr>
              <a:t> command to “run” an image you are asking the image to perform a task. </a:t>
            </a:r>
          </a:p>
          <a:p>
            <a:pPr>
              <a:spcBef>
                <a:spcPts val="0"/>
              </a:spcBef>
            </a:pPr>
            <a:r>
              <a:rPr lang="en-US" dirty="0" smtClean="0">
                <a:sym typeface="Wingdings"/>
              </a:rPr>
              <a:t>If you are using </a:t>
            </a:r>
            <a:r>
              <a:rPr lang="en-US" b="1" dirty="0" err="1" smtClean="0">
                <a:sym typeface="Wingdings"/>
              </a:rPr>
              <a:t>Docker</a:t>
            </a:r>
            <a:r>
              <a:rPr lang="en-US" dirty="0" smtClean="0">
                <a:sym typeface="Wingdings"/>
              </a:rPr>
              <a:t> in line with the ideas of containerization this is probably a relatively simple task- maybe:</a:t>
            </a:r>
          </a:p>
          <a:p>
            <a:pPr lvl="1">
              <a:spcBef>
                <a:spcPts val="0"/>
              </a:spcBef>
            </a:pPr>
            <a:r>
              <a:rPr lang="en-US" dirty="0" smtClean="0">
                <a:sym typeface="Wingdings"/>
              </a:rPr>
              <a:t>“Listen on port 80” </a:t>
            </a:r>
          </a:p>
          <a:p>
            <a:pPr lvl="1">
              <a:spcBef>
                <a:spcPts val="0"/>
              </a:spcBef>
            </a:pPr>
            <a:r>
              <a:rPr lang="en-US" dirty="0" smtClean="0">
                <a:sym typeface="Wingdings"/>
              </a:rPr>
              <a:t>“Display ‘</a:t>
            </a:r>
            <a:r>
              <a:rPr lang="en-US" b="1" dirty="0" smtClean="0">
                <a:sym typeface="Wingdings"/>
              </a:rPr>
              <a:t>Hello World’</a:t>
            </a:r>
            <a:r>
              <a:rPr lang="en-US" dirty="0" smtClean="0">
                <a:sym typeface="Wingdings"/>
              </a:rPr>
              <a:t> to </a:t>
            </a:r>
            <a:r>
              <a:rPr lang="en-US" dirty="0" err="1" smtClean="0">
                <a:sym typeface="Wingdings"/>
              </a:rPr>
              <a:t>stdout</a:t>
            </a:r>
            <a:endParaRPr lang="en-US" dirty="0" smtClean="0">
              <a:sym typeface="Wingdings"/>
            </a:endParaRPr>
          </a:p>
          <a:p>
            <a:pPr lvl="1">
              <a:spcBef>
                <a:spcPts val="0"/>
              </a:spcBef>
            </a:pPr>
            <a:r>
              <a:rPr lang="en-US" dirty="0" smtClean="0">
                <a:sym typeface="Wingdings"/>
              </a:rPr>
              <a:t>Port forward to 8080 and display this </a:t>
            </a:r>
            <a:r>
              <a:rPr lang="en-US" dirty="0" err="1" smtClean="0">
                <a:sym typeface="Wingdings"/>
              </a:rPr>
              <a:t>index.html</a:t>
            </a:r>
            <a:r>
              <a:rPr lang="en-US" dirty="0" smtClean="0">
                <a:sym typeface="Wingdings"/>
              </a:rPr>
              <a:t> file</a:t>
            </a:r>
          </a:p>
          <a:p>
            <a:pPr>
              <a:spcBef>
                <a:spcPts val="0"/>
              </a:spcBef>
            </a:pPr>
            <a:r>
              <a:rPr lang="en-US" dirty="0" smtClean="0">
                <a:sym typeface="Wingdings"/>
              </a:rPr>
              <a:t>There are both images that do one thing and die and </a:t>
            </a:r>
            <a:r>
              <a:rPr lang="en-US" b="1" dirty="0" err="1" smtClean="0">
                <a:sym typeface="Wingdings"/>
              </a:rPr>
              <a:t>daemonized</a:t>
            </a:r>
            <a:r>
              <a:rPr lang="en-US" dirty="0" smtClean="0">
                <a:sym typeface="Wingdings"/>
              </a:rPr>
              <a:t> images that, while running, will wait (for instance- our webserver example).</a:t>
            </a:r>
          </a:p>
          <a:p>
            <a:pPr marL="177800" indent="0">
              <a:spcBef>
                <a:spcPts val="0"/>
              </a:spcBef>
              <a:buNone/>
            </a:pPr>
            <a:endParaRPr lang="en-US" dirty="0" smtClean="0">
              <a:sym typeface="Wingdings"/>
            </a:endParaRPr>
          </a:p>
        </p:txBody>
      </p:sp>
    </p:spTree>
    <p:extLst>
      <p:ext uri="{BB962C8B-B14F-4D97-AF65-F5344CB8AC3E}">
        <p14:creationId xmlns:p14="http://schemas.microsoft.com/office/powerpoint/2010/main" val="90090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a:sym typeface="Wingdings"/>
              </a:rPr>
              <a:t> </a:t>
            </a:r>
            <a:r>
              <a:rPr lang="en-US" dirty="0" smtClean="0">
                <a:sym typeface="Wingdings"/>
              </a:rPr>
              <a:t>Once you are “running” an image it actually changes state to a </a:t>
            </a:r>
            <a:r>
              <a:rPr lang="en-US" b="1" dirty="0" smtClean="0">
                <a:sym typeface="Wingdings"/>
              </a:rPr>
              <a:t>container</a:t>
            </a:r>
            <a:r>
              <a:rPr lang="en-US" dirty="0" smtClean="0">
                <a:sym typeface="Wingdings"/>
              </a:rPr>
              <a:t>. To see a list of running images on your system you will type in </a:t>
            </a:r>
            <a:r>
              <a:rPr lang="en-US" b="1" dirty="0" err="1" smtClean="0">
                <a:sym typeface="Wingdings"/>
              </a:rPr>
              <a:t>docker</a:t>
            </a:r>
            <a:r>
              <a:rPr lang="en-US" b="1" dirty="0" smtClean="0">
                <a:sym typeface="Wingdings"/>
              </a:rPr>
              <a:t> images</a:t>
            </a:r>
            <a:r>
              <a:rPr lang="en-US" dirty="0" smtClean="0">
                <a:sym typeface="Wingdings"/>
              </a:rPr>
              <a:t>. </a:t>
            </a:r>
            <a:endParaRPr lang="en-US" dirty="0">
              <a:sym typeface="Wingdings"/>
            </a:endParaRPr>
          </a:p>
          <a:p>
            <a:pPr>
              <a:spcBef>
                <a:spcPts val="0"/>
              </a:spcBef>
            </a:pPr>
            <a:r>
              <a:rPr lang="en-US" dirty="0" smtClean="0">
                <a:sym typeface="Wingdings"/>
              </a:rPr>
              <a:t>You can remove any running image by typing </a:t>
            </a:r>
            <a:r>
              <a:rPr lang="en-US" b="1" dirty="0" err="1" smtClean="0">
                <a:sym typeface="Wingdings"/>
              </a:rPr>
              <a:t>docker</a:t>
            </a:r>
            <a:r>
              <a:rPr lang="en-US" b="1" dirty="0" smtClean="0">
                <a:sym typeface="Wingdings"/>
              </a:rPr>
              <a:t> </a:t>
            </a:r>
            <a:r>
              <a:rPr lang="en-US" b="1" dirty="0" err="1" smtClean="0">
                <a:sym typeface="Wingdings"/>
              </a:rPr>
              <a:t>rmi</a:t>
            </a:r>
            <a:r>
              <a:rPr lang="en-US" b="1" dirty="0" smtClean="0">
                <a:sym typeface="Wingdings"/>
              </a:rPr>
              <a:t> &lt;image id&gt; </a:t>
            </a:r>
            <a:r>
              <a:rPr lang="en-US" dirty="0" smtClean="0">
                <a:sym typeface="Wingdings"/>
              </a:rPr>
              <a:t>to delete it. </a:t>
            </a:r>
          </a:p>
          <a:p>
            <a:pPr>
              <a:spcBef>
                <a:spcPts val="0"/>
              </a:spcBef>
            </a:pPr>
            <a:r>
              <a:rPr lang="en-US" dirty="0" smtClean="0">
                <a:sym typeface="Wingdings"/>
              </a:rPr>
              <a:t>Remember that </a:t>
            </a:r>
            <a:r>
              <a:rPr lang="en-US" b="1" dirty="0" smtClean="0">
                <a:sym typeface="Wingdings"/>
              </a:rPr>
              <a:t>images</a:t>
            </a:r>
            <a:r>
              <a:rPr lang="en-US" dirty="0" smtClean="0">
                <a:sym typeface="Wingdings"/>
              </a:rPr>
              <a:t> are basically just maps- they are distinct from </a:t>
            </a:r>
            <a:r>
              <a:rPr lang="en-US" b="1" dirty="0" smtClean="0">
                <a:sym typeface="Wingdings"/>
              </a:rPr>
              <a:t>containers</a:t>
            </a:r>
            <a:r>
              <a:rPr lang="en-US" dirty="0" smtClean="0">
                <a:sym typeface="Wingdings"/>
              </a:rPr>
              <a:t>.</a:t>
            </a:r>
          </a:p>
          <a:p>
            <a:pPr marL="177800" indent="0">
              <a:spcBef>
                <a:spcPts val="0"/>
              </a:spcBef>
              <a:buNone/>
            </a:pPr>
            <a:endParaRPr lang="en-US" dirty="0" smtClean="0">
              <a:sym typeface="Wingdings"/>
            </a:endParaRPr>
          </a:p>
        </p:txBody>
      </p:sp>
      <p:pic>
        <p:nvPicPr>
          <p:cNvPr id="2" name="Picture 1"/>
          <p:cNvPicPr>
            <a:picLocks noChangeAspect="1"/>
          </p:cNvPicPr>
          <p:nvPr/>
        </p:nvPicPr>
        <p:blipFill>
          <a:blip r:embed="rId3"/>
          <a:stretch>
            <a:fillRect/>
          </a:stretch>
        </p:blipFill>
        <p:spPr>
          <a:xfrm>
            <a:off x="2863993" y="4433275"/>
            <a:ext cx="3619500" cy="2247900"/>
          </a:xfrm>
          <a:prstGeom prst="rect">
            <a:avLst/>
          </a:prstGeom>
        </p:spPr>
      </p:pic>
    </p:spTree>
    <p:extLst>
      <p:ext uri="{BB962C8B-B14F-4D97-AF65-F5344CB8AC3E}">
        <p14:creationId xmlns:p14="http://schemas.microsoft.com/office/powerpoint/2010/main" val="1693168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So where do we go to get images?</a:t>
            </a:r>
          </a:p>
          <a:p>
            <a:pPr lvl="1">
              <a:spcBef>
                <a:spcPts val="0"/>
              </a:spcBef>
            </a:pPr>
            <a:r>
              <a:rPr lang="en-US" dirty="0" smtClean="0">
                <a:sym typeface="Wingdings"/>
              </a:rPr>
              <a:t>There are a ton of hubs and registries to access various images out there and, because they are so lightweight, it’s pretty easy to download as many as you want! (try doing that with VMs!)</a:t>
            </a:r>
          </a:p>
          <a:p>
            <a:pPr>
              <a:spcBef>
                <a:spcPts val="0"/>
              </a:spcBef>
            </a:pPr>
            <a:r>
              <a:rPr lang="en-US" dirty="0" smtClean="0">
                <a:sym typeface="Wingdings"/>
              </a:rPr>
              <a:t>The main </a:t>
            </a:r>
            <a:r>
              <a:rPr lang="en-US" b="1" dirty="0" err="1" smtClean="0">
                <a:sym typeface="Wingdings"/>
              </a:rPr>
              <a:t>Docker</a:t>
            </a:r>
            <a:r>
              <a:rPr lang="en-US" b="1" dirty="0" smtClean="0">
                <a:sym typeface="Wingdings"/>
              </a:rPr>
              <a:t> hub</a:t>
            </a:r>
            <a:r>
              <a:rPr lang="en-US" dirty="0" smtClean="0">
                <a:sym typeface="Wingdings"/>
              </a:rPr>
              <a:t> out there is: </a:t>
            </a:r>
          </a:p>
          <a:p>
            <a:pPr lvl="1">
              <a:spcBef>
                <a:spcPts val="0"/>
              </a:spcBef>
            </a:pPr>
            <a:r>
              <a:rPr lang="en-US" dirty="0">
                <a:sym typeface="Wingdings"/>
                <a:hlinkClick r:id="rId3"/>
              </a:rPr>
              <a:t>https://hub.docker.com</a:t>
            </a:r>
            <a:r>
              <a:rPr lang="en-US" dirty="0" smtClean="0">
                <a:sym typeface="Wingdings"/>
                <a:hlinkClick r:id="rId3"/>
              </a:rPr>
              <a:t>/</a:t>
            </a:r>
            <a:endParaRPr lang="en-US" dirty="0" smtClean="0">
              <a:sym typeface="Wingdings"/>
            </a:endParaRPr>
          </a:p>
          <a:p>
            <a:pPr>
              <a:spcBef>
                <a:spcPts val="0"/>
              </a:spcBef>
            </a:pPr>
            <a:r>
              <a:rPr lang="en-US" dirty="0" smtClean="0">
                <a:sym typeface="Wingdings"/>
              </a:rPr>
              <a:t>Sign up is free and you can go there to:</a:t>
            </a:r>
          </a:p>
          <a:p>
            <a:pPr lvl="1">
              <a:spcBef>
                <a:spcPts val="0"/>
              </a:spcBef>
            </a:pPr>
            <a:r>
              <a:rPr lang="en-US" dirty="0" smtClean="0">
                <a:sym typeface="Wingdings"/>
              </a:rPr>
              <a:t>Create a registry</a:t>
            </a:r>
          </a:p>
          <a:p>
            <a:pPr lvl="1">
              <a:spcBef>
                <a:spcPts val="0"/>
              </a:spcBef>
            </a:pPr>
            <a:r>
              <a:rPr lang="en-US" dirty="0" smtClean="0">
                <a:sym typeface="Wingdings"/>
              </a:rPr>
              <a:t>Download various images</a:t>
            </a:r>
          </a:p>
          <a:p>
            <a:pPr lvl="1">
              <a:spcBef>
                <a:spcPts val="0"/>
              </a:spcBef>
            </a:pPr>
            <a:r>
              <a:rPr lang="en-US" dirty="0" smtClean="0">
                <a:sym typeface="Wingdings"/>
              </a:rPr>
              <a:t>Upload and manage your own images</a:t>
            </a:r>
            <a:endParaRPr lang="en-US" dirty="0">
              <a:sym typeface="Wingdings"/>
            </a:endParaRPr>
          </a:p>
          <a:p>
            <a:pPr lvl="1">
              <a:spcBef>
                <a:spcPts val="0"/>
              </a:spcBef>
            </a:pPr>
            <a:endParaRPr lang="en-US" dirty="0" smtClean="0">
              <a:sym typeface="Wingdings"/>
            </a:endParaRPr>
          </a:p>
        </p:txBody>
      </p:sp>
      <p:pic>
        <p:nvPicPr>
          <p:cNvPr id="4" name="Picture 3"/>
          <p:cNvPicPr>
            <a:picLocks noChangeAspect="1"/>
          </p:cNvPicPr>
          <p:nvPr/>
        </p:nvPicPr>
        <p:blipFill>
          <a:blip r:embed="rId4"/>
          <a:stretch>
            <a:fillRect/>
          </a:stretch>
        </p:blipFill>
        <p:spPr>
          <a:xfrm>
            <a:off x="5999806" y="4674451"/>
            <a:ext cx="3067994" cy="1726348"/>
          </a:xfrm>
          <a:prstGeom prst="rect">
            <a:avLst/>
          </a:prstGeom>
        </p:spPr>
      </p:pic>
    </p:spTree>
    <p:extLst>
      <p:ext uri="{BB962C8B-B14F-4D97-AF65-F5344CB8AC3E}">
        <p14:creationId xmlns:p14="http://schemas.microsoft.com/office/powerpoint/2010/main" val="339915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a:t>
            </a:r>
            <a:r>
              <a:rPr lang="en-US" dirty="0" err="1"/>
              <a:t>MongoDB</a:t>
            </a:r>
            <a:r>
              <a:rPr lang="en-US" dirty="0"/>
              <a:t>, ELK</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 Image registries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Everyone take 15 minutes to explore the </a:t>
            </a:r>
            <a:r>
              <a:rPr lang="en-US" b="1" dirty="0" err="1" smtClean="0">
                <a:sym typeface="Wingdings"/>
              </a:rPr>
              <a:t>Docker</a:t>
            </a:r>
            <a:r>
              <a:rPr lang="en-US" b="1" dirty="0" smtClean="0">
                <a:sym typeface="Wingdings"/>
              </a:rPr>
              <a:t> Hub. </a:t>
            </a:r>
          </a:p>
          <a:p>
            <a:pPr>
              <a:spcBef>
                <a:spcPts val="0"/>
              </a:spcBef>
            </a:pPr>
            <a:r>
              <a:rPr lang="en-US" dirty="0" smtClean="0">
                <a:sym typeface="Wingdings"/>
              </a:rPr>
              <a:t>This is a worthwhile exercise when getting started with this technology- it will allow you to recognize some of the freely available images provided by </a:t>
            </a:r>
            <a:r>
              <a:rPr lang="en-US" dirty="0" err="1" smtClean="0">
                <a:sym typeface="Wingdings"/>
              </a:rPr>
              <a:t>Docker</a:t>
            </a:r>
            <a:endParaRPr lang="en-US" dirty="0" smtClean="0">
              <a:sym typeface="Wingdings"/>
            </a:endParaRPr>
          </a:p>
          <a:p>
            <a:pPr>
              <a:spcBef>
                <a:spcPts val="0"/>
              </a:spcBef>
            </a:pPr>
            <a:r>
              <a:rPr lang="en-US" dirty="0" smtClean="0">
                <a:sym typeface="Wingdings"/>
              </a:rPr>
              <a:t>Please download the following images:</a:t>
            </a:r>
          </a:p>
          <a:p>
            <a:pPr lvl="1">
              <a:spcBef>
                <a:spcPts val="0"/>
              </a:spcBef>
            </a:pPr>
            <a:r>
              <a:rPr lang="en-US" dirty="0" smtClean="0">
                <a:sym typeface="Wingdings"/>
              </a:rPr>
              <a:t>#TODO</a:t>
            </a:r>
          </a:p>
          <a:p>
            <a:pPr lvl="1">
              <a:spcBef>
                <a:spcPts val="0"/>
              </a:spcBef>
            </a:pPr>
            <a:r>
              <a:rPr lang="en-US" dirty="0" smtClean="0">
                <a:sym typeface="Wingdings"/>
              </a:rPr>
              <a:t>#TODO</a:t>
            </a:r>
          </a:p>
          <a:p>
            <a:pPr lvl="1">
              <a:spcBef>
                <a:spcPts val="0"/>
              </a:spcBef>
            </a:pPr>
            <a:r>
              <a:rPr lang="en-US" dirty="0" smtClean="0">
                <a:sym typeface="Wingdings"/>
              </a:rPr>
              <a:t>#TODO</a:t>
            </a: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1454522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Managing </a:t>
            </a:r>
            <a:r>
              <a:rPr lang="en-US" dirty="0" err="1" smtClean="0">
                <a:solidFill>
                  <a:srgbClr val="FFFFFF"/>
                </a:solidFill>
              </a:rPr>
              <a:t>Docker</a:t>
            </a:r>
            <a:r>
              <a:rPr lang="en-US" dirty="0" smtClean="0">
                <a:solidFill>
                  <a:srgbClr val="FFFFFF"/>
                </a:solidFill>
              </a:rPr>
              <a:t>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err="1" smtClean="0">
                <a:sym typeface="Wingdings"/>
              </a:rPr>
              <a:t>Docker</a:t>
            </a:r>
            <a:r>
              <a:rPr lang="en-US" b="1" dirty="0" smtClean="0">
                <a:sym typeface="Wingdings"/>
              </a:rPr>
              <a:t> image registries are one of the more powerful aspects of </a:t>
            </a:r>
            <a:r>
              <a:rPr lang="en-US" b="1" dirty="0" err="1" smtClean="0">
                <a:sym typeface="Wingdings"/>
              </a:rPr>
              <a:t>Docker</a:t>
            </a:r>
            <a:r>
              <a:rPr lang="en-US" b="1" dirty="0" smtClean="0">
                <a:sym typeface="Wingdings"/>
              </a:rPr>
              <a:t> from a </a:t>
            </a:r>
            <a:r>
              <a:rPr lang="en-US" b="1" dirty="0" err="1" smtClean="0">
                <a:sym typeface="Wingdings"/>
              </a:rPr>
              <a:t>Dev</a:t>
            </a:r>
            <a:r>
              <a:rPr lang="en-US" b="1" dirty="0" smtClean="0">
                <a:sym typeface="Wingdings"/>
              </a:rPr>
              <a:t>/Ops perspective.</a:t>
            </a:r>
          </a:p>
          <a:p>
            <a:pPr lvl="1">
              <a:spcBef>
                <a:spcPts val="0"/>
              </a:spcBef>
            </a:pPr>
            <a:r>
              <a:rPr lang="en-US" dirty="0" smtClean="0">
                <a:sym typeface="Wingdings"/>
              </a:rPr>
              <a:t>Essentially you can make a single image for each of the aspects that your </a:t>
            </a:r>
            <a:r>
              <a:rPr lang="en-US" dirty="0" err="1" smtClean="0">
                <a:sym typeface="Wingdings"/>
              </a:rPr>
              <a:t>devs</a:t>
            </a:r>
            <a:r>
              <a:rPr lang="en-US" dirty="0" smtClean="0">
                <a:sym typeface="Wingdings"/>
              </a:rPr>
              <a:t> might need, give them access to a </a:t>
            </a:r>
            <a:r>
              <a:rPr lang="en-US" dirty="0" err="1" smtClean="0">
                <a:sym typeface="Wingdings"/>
              </a:rPr>
              <a:t>docker</a:t>
            </a:r>
            <a:r>
              <a:rPr lang="en-US" dirty="0" smtClean="0">
                <a:sym typeface="Wingdings"/>
              </a:rPr>
              <a:t> registry, and have your </a:t>
            </a:r>
            <a:r>
              <a:rPr lang="en-US" dirty="0" err="1" smtClean="0">
                <a:sym typeface="Wingdings"/>
              </a:rPr>
              <a:t>devs</a:t>
            </a:r>
            <a:r>
              <a:rPr lang="en-US" dirty="0" smtClean="0">
                <a:sym typeface="Wingdings"/>
              </a:rPr>
              <a:t> basically build their own environments.</a:t>
            </a:r>
          </a:p>
          <a:p>
            <a:pPr lvl="1">
              <a:spcBef>
                <a:spcPts val="0"/>
              </a:spcBef>
            </a:pPr>
            <a:r>
              <a:rPr lang="en-US" dirty="0" smtClean="0">
                <a:sym typeface="Wingdings"/>
              </a:rPr>
              <a:t>So from a </a:t>
            </a:r>
            <a:r>
              <a:rPr lang="en-US" dirty="0" err="1" smtClean="0">
                <a:sym typeface="Wingdings"/>
              </a:rPr>
              <a:t>dev</a:t>
            </a:r>
            <a:r>
              <a:rPr lang="en-US" dirty="0" smtClean="0">
                <a:sym typeface="Wingdings"/>
              </a:rPr>
              <a:t> perspective you might have an image of a </a:t>
            </a:r>
            <a:r>
              <a:rPr lang="en-US" dirty="0" err="1" smtClean="0">
                <a:sym typeface="Wingdings"/>
              </a:rPr>
              <a:t>CentOS</a:t>
            </a:r>
            <a:r>
              <a:rPr lang="en-US" dirty="0" smtClean="0">
                <a:sym typeface="Wingdings"/>
              </a:rPr>
              <a:t> machine that your </a:t>
            </a:r>
            <a:r>
              <a:rPr lang="en-US" dirty="0" err="1" smtClean="0">
                <a:sym typeface="Wingdings"/>
              </a:rPr>
              <a:t>devs</a:t>
            </a:r>
            <a:r>
              <a:rPr lang="en-US" dirty="0" smtClean="0">
                <a:sym typeface="Wingdings"/>
              </a:rPr>
              <a:t> pull to work on.</a:t>
            </a:r>
          </a:p>
          <a:p>
            <a:pPr lvl="1">
              <a:spcBef>
                <a:spcPts val="0"/>
              </a:spcBef>
            </a:pPr>
            <a:r>
              <a:rPr lang="en-US" dirty="0" smtClean="0">
                <a:sym typeface="Wingdings"/>
              </a:rPr>
              <a:t>So the next (and obvious question) is: </a:t>
            </a:r>
            <a:r>
              <a:rPr lang="en-US" b="1" dirty="0" smtClean="0">
                <a:sym typeface="Wingdings"/>
              </a:rPr>
              <a:t>how do I make this match the production environment?</a:t>
            </a:r>
            <a:endParaRPr lang="en-US" dirty="0" smtClean="0">
              <a:sym typeface="Wingdings"/>
            </a:endParaRPr>
          </a:p>
          <a:p>
            <a:pPr>
              <a:spcBef>
                <a:spcPts val="0"/>
              </a:spcBef>
            </a:pPr>
            <a:endParaRPr lang="en-US" dirty="0">
              <a:sym typeface="Wingdings"/>
            </a:endParaRPr>
          </a:p>
          <a:p>
            <a:pPr lvl="1">
              <a:spcBef>
                <a:spcPts val="0"/>
              </a:spcBef>
            </a:pPr>
            <a:endParaRPr lang="en-US" dirty="0" smtClean="0">
              <a:sym typeface="Wingdings"/>
            </a:endParaRPr>
          </a:p>
        </p:txBody>
      </p:sp>
    </p:spTree>
    <p:extLst>
      <p:ext uri="{BB962C8B-B14F-4D97-AF65-F5344CB8AC3E}">
        <p14:creationId xmlns:p14="http://schemas.microsoft.com/office/powerpoint/2010/main" val="3612584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Be careful though!</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Again- please note the concept of </a:t>
            </a:r>
            <a:r>
              <a:rPr lang="en-US" b="1" i="1" dirty="0" smtClean="0">
                <a:sym typeface="Wingdings"/>
              </a:rPr>
              <a:t>containerization</a:t>
            </a:r>
            <a:r>
              <a:rPr lang="en-US" b="1" dirty="0" smtClean="0">
                <a:sym typeface="Wingdings"/>
              </a:rPr>
              <a:t> here, however!!</a:t>
            </a:r>
          </a:p>
          <a:p>
            <a:pPr>
              <a:spcBef>
                <a:spcPts val="0"/>
              </a:spcBef>
            </a:pPr>
            <a:r>
              <a:rPr lang="en-US" dirty="0" smtClean="0">
                <a:sym typeface="Wingdings"/>
              </a:rPr>
              <a:t>You should have numerous </a:t>
            </a:r>
            <a:r>
              <a:rPr lang="en-US" b="1" dirty="0" err="1" smtClean="0">
                <a:sym typeface="Wingdings"/>
              </a:rPr>
              <a:t>docker</a:t>
            </a:r>
            <a:r>
              <a:rPr lang="en-US" dirty="0" smtClean="0">
                <a:sym typeface="Wingdings"/>
              </a:rPr>
              <a:t> images in your registry- each one designed to address some specific aspect of the production environment</a:t>
            </a:r>
          </a:p>
          <a:p>
            <a:pPr>
              <a:spcBef>
                <a:spcPts val="0"/>
              </a:spcBef>
            </a:pPr>
            <a:r>
              <a:rPr lang="en-US" dirty="0" smtClean="0">
                <a:sym typeface="Wingdings"/>
              </a:rPr>
              <a:t>So unlike with </a:t>
            </a:r>
            <a:r>
              <a:rPr lang="en-US" b="1" dirty="0" smtClean="0">
                <a:sym typeface="Wingdings"/>
              </a:rPr>
              <a:t>virtual machines</a:t>
            </a:r>
            <a:r>
              <a:rPr lang="en-US" dirty="0" smtClean="0">
                <a:sym typeface="Wingdings"/>
              </a:rPr>
              <a:t> and the like- your </a:t>
            </a:r>
            <a:r>
              <a:rPr lang="en-US" b="1" dirty="0" err="1" smtClean="0">
                <a:sym typeface="Wingdings"/>
              </a:rPr>
              <a:t>docker</a:t>
            </a:r>
            <a:r>
              <a:rPr lang="en-US" b="1" dirty="0" smtClean="0">
                <a:sym typeface="Wingdings"/>
              </a:rPr>
              <a:t> images</a:t>
            </a:r>
            <a:r>
              <a:rPr lang="en-US" dirty="0" smtClean="0">
                <a:sym typeface="Wingdings"/>
              </a:rPr>
              <a:t> need to be very specific to small sub-tasks of your overall eco-system.</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2" name="Picture 1"/>
          <p:cNvPicPr>
            <a:picLocks noChangeAspect="1"/>
          </p:cNvPicPr>
          <p:nvPr/>
        </p:nvPicPr>
        <p:blipFill>
          <a:blip r:embed="rId3"/>
          <a:stretch>
            <a:fillRect/>
          </a:stretch>
        </p:blipFill>
        <p:spPr>
          <a:xfrm>
            <a:off x="3662486" y="4955458"/>
            <a:ext cx="1728212" cy="1728212"/>
          </a:xfrm>
          <a:prstGeom prst="rect">
            <a:avLst/>
          </a:prstGeom>
        </p:spPr>
      </p:pic>
    </p:spTree>
    <p:extLst>
      <p:ext uri="{BB962C8B-B14F-4D97-AF65-F5344CB8AC3E}">
        <p14:creationId xmlns:p14="http://schemas.microsoft.com/office/powerpoint/2010/main" val="2066704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The big idea…</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b="1" dirty="0" smtClean="0">
                <a:sym typeface="Wingdings"/>
              </a:rPr>
              <a:t>The big idea here is that your </a:t>
            </a:r>
            <a:r>
              <a:rPr lang="en-US" b="1" dirty="0" err="1" smtClean="0">
                <a:sym typeface="Wingdings"/>
              </a:rPr>
              <a:t>devs</a:t>
            </a:r>
            <a:r>
              <a:rPr lang="en-US" b="1" dirty="0" smtClean="0">
                <a:sym typeface="Wingdings"/>
              </a:rPr>
              <a:t>, as they are developing, can pull </a:t>
            </a:r>
            <a:r>
              <a:rPr lang="en-US" b="1" dirty="0" err="1" smtClean="0">
                <a:sym typeface="Wingdings"/>
              </a:rPr>
              <a:t>docker</a:t>
            </a:r>
            <a:r>
              <a:rPr lang="en-US" b="1" dirty="0" smtClean="0">
                <a:sym typeface="Wingdings"/>
              </a:rPr>
              <a:t> images directly from the registry and do their development work. </a:t>
            </a:r>
          </a:p>
          <a:p>
            <a:pPr>
              <a:spcBef>
                <a:spcPts val="0"/>
              </a:spcBef>
            </a:pPr>
            <a:r>
              <a:rPr lang="en-US" dirty="0" smtClean="0">
                <a:sym typeface="Wingdings"/>
              </a:rPr>
              <a:t>It means that sys/ops folks no longer need to create virtual machines for each </a:t>
            </a:r>
            <a:r>
              <a:rPr lang="en-US" dirty="0" err="1" smtClean="0">
                <a:sym typeface="Wingdings"/>
              </a:rPr>
              <a:t>dev</a:t>
            </a:r>
            <a:r>
              <a:rPr lang="en-US" dirty="0" smtClean="0">
                <a:sym typeface="Wingdings"/>
              </a:rPr>
              <a:t> every time they need something- which leads to greater productivity</a:t>
            </a:r>
          </a:p>
          <a:p>
            <a:pPr marL="177800" indent="0">
              <a:spcBef>
                <a:spcPts val="0"/>
              </a:spcBef>
              <a:buNone/>
            </a:pPr>
            <a:endParaRPr lang="en-US" dirty="0">
              <a:sym typeface="Wingdings"/>
            </a:endParaRPr>
          </a:p>
          <a:p>
            <a:pPr lvl="1">
              <a:spcBef>
                <a:spcPts val="0"/>
              </a:spcBef>
            </a:pPr>
            <a:endParaRPr lang="en-US" dirty="0" smtClean="0">
              <a:sym typeface="Wingdings"/>
            </a:endParaRPr>
          </a:p>
        </p:txBody>
      </p:sp>
      <p:pic>
        <p:nvPicPr>
          <p:cNvPr id="3" name="Picture 2"/>
          <p:cNvPicPr>
            <a:picLocks noChangeAspect="1"/>
          </p:cNvPicPr>
          <p:nvPr/>
        </p:nvPicPr>
        <p:blipFill>
          <a:blip r:embed="rId3"/>
          <a:stretch>
            <a:fillRect/>
          </a:stretch>
        </p:blipFill>
        <p:spPr>
          <a:xfrm>
            <a:off x="3155179" y="4351641"/>
            <a:ext cx="2985600" cy="2049157"/>
          </a:xfrm>
          <a:prstGeom prst="rect">
            <a:avLst/>
          </a:prstGeom>
        </p:spPr>
      </p:pic>
    </p:spTree>
    <p:extLst>
      <p:ext uri="{BB962C8B-B14F-4D97-AF65-F5344CB8AC3E}">
        <p14:creationId xmlns:p14="http://schemas.microsoft.com/office/powerpoint/2010/main" val="3332583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solidFill>
                  <a:srgbClr val="FFFFFF"/>
                </a:solidFill>
              </a:rPr>
              <a:t>So how do we customize these images?</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And now we get into the interesting portion of the talk- </a:t>
            </a:r>
            <a:r>
              <a:rPr lang="en-US" b="1" dirty="0" smtClean="0">
                <a:sym typeface="Wingdings"/>
              </a:rPr>
              <a:t>customizing images</a:t>
            </a:r>
            <a:r>
              <a:rPr lang="en-US" dirty="0">
                <a:sym typeface="Wingdings"/>
              </a:rPr>
              <a:t> </a:t>
            </a:r>
            <a:r>
              <a:rPr lang="en-US" dirty="0" smtClean="0">
                <a:sym typeface="Wingdings"/>
              </a:rPr>
              <a:t>(making our own, basically)</a:t>
            </a:r>
          </a:p>
        </p:txBody>
      </p:sp>
      <p:pic>
        <p:nvPicPr>
          <p:cNvPr id="5" name="Picture 4"/>
          <p:cNvPicPr>
            <a:picLocks noChangeAspect="1"/>
          </p:cNvPicPr>
          <p:nvPr/>
        </p:nvPicPr>
        <p:blipFill>
          <a:blip r:embed="rId3"/>
          <a:stretch>
            <a:fillRect/>
          </a:stretch>
        </p:blipFill>
        <p:spPr>
          <a:xfrm>
            <a:off x="2144181" y="2606694"/>
            <a:ext cx="5459155" cy="3503915"/>
          </a:xfrm>
          <a:prstGeom prst="rect">
            <a:avLst/>
          </a:prstGeom>
        </p:spPr>
      </p:pic>
    </p:spTree>
    <p:extLst>
      <p:ext uri="{BB962C8B-B14F-4D97-AF65-F5344CB8AC3E}">
        <p14:creationId xmlns:p14="http://schemas.microsoft.com/office/powerpoint/2010/main" val="3977734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err="1" smtClean="0"/>
              <a:t>Docker</a:t>
            </a:r>
            <a:r>
              <a:rPr lang="en-US" sz="3600" b="1" dirty="0" smtClean="0"/>
              <a:t> Containers and the </a:t>
            </a:r>
            <a:r>
              <a:rPr lang="en-US" sz="3600" b="1" dirty="0" err="1" smtClean="0"/>
              <a:t>DockerFile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524583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Dockerfile</a:t>
            </a:r>
            <a:r>
              <a:rPr lang="en-US" dirty="0" smtClean="0"/>
              <a:t> is the base map from which our images are built.</a:t>
            </a:r>
          </a:p>
          <a:p>
            <a:pPr>
              <a:spcBef>
                <a:spcPts val="0"/>
              </a:spcBef>
            </a:pPr>
            <a:r>
              <a:rPr lang="en-US" dirty="0" smtClean="0"/>
              <a:t>It is a simple, straight forward, and easy-to-read list of all of the libraries, OS’, and environment variables we want built into our image when it becomes a container. </a:t>
            </a:r>
          </a:p>
          <a:p>
            <a:pPr>
              <a:spcBef>
                <a:spcPts val="0"/>
              </a:spcBef>
            </a:pPr>
            <a:r>
              <a:rPr lang="en-US" dirty="0" smtClean="0">
                <a:sym typeface="Wingdings"/>
              </a:rPr>
              <a:t>Please download the </a:t>
            </a:r>
            <a:r>
              <a:rPr lang="en-US" dirty="0" err="1" smtClean="0">
                <a:sym typeface="Wingdings"/>
              </a:rPr>
              <a:t>DockerFile</a:t>
            </a:r>
            <a:r>
              <a:rPr lang="en-US" dirty="0" smtClean="0">
                <a:sym typeface="Wingdings"/>
              </a:rPr>
              <a:t> available in the </a:t>
            </a:r>
            <a:r>
              <a:rPr lang="en-US" dirty="0" err="1" smtClean="0">
                <a:sym typeface="Wingdings"/>
              </a:rPr>
              <a:t>git</a:t>
            </a:r>
            <a:r>
              <a:rPr lang="en-US" dirty="0" smtClean="0">
                <a:sym typeface="Wingdings"/>
              </a:rPr>
              <a:t> repo and let’s talk through each aspect</a:t>
            </a:r>
          </a:p>
        </p:txBody>
      </p:sp>
      <p:pic>
        <p:nvPicPr>
          <p:cNvPr id="2" name="Picture 1"/>
          <p:cNvPicPr>
            <a:picLocks noChangeAspect="1"/>
          </p:cNvPicPr>
          <p:nvPr/>
        </p:nvPicPr>
        <p:blipFill>
          <a:blip r:embed="rId3"/>
          <a:stretch>
            <a:fillRect/>
          </a:stretch>
        </p:blipFill>
        <p:spPr>
          <a:xfrm>
            <a:off x="3240285" y="4901036"/>
            <a:ext cx="2776187" cy="1730229"/>
          </a:xfrm>
          <a:prstGeom prst="rect">
            <a:avLst/>
          </a:prstGeom>
        </p:spPr>
      </p:pic>
    </p:spTree>
    <p:extLst>
      <p:ext uri="{BB962C8B-B14F-4D97-AF65-F5344CB8AC3E}">
        <p14:creationId xmlns:p14="http://schemas.microsoft.com/office/powerpoint/2010/main" val="1682410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FROM: </a:t>
            </a:r>
            <a:r>
              <a:rPr lang="en-US" i="1" dirty="0" smtClean="0">
                <a:sym typeface="Wingdings"/>
              </a:rPr>
              <a:t>What image do you want to use?</a:t>
            </a:r>
          </a:p>
          <a:p>
            <a:pPr lvl="1">
              <a:spcBef>
                <a:spcPts val="0"/>
              </a:spcBef>
            </a:pPr>
            <a:r>
              <a:rPr lang="en-US" i="1" dirty="0" smtClean="0">
                <a:sym typeface="Wingdings"/>
              </a:rPr>
              <a:t>Recommend base images from official repos and try to use </a:t>
            </a:r>
            <a:r>
              <a:rPr lang="en-US" i="1" dirty="0" err="1" smtClean="0">
                <a:sym typeface="Wingdings"/>
              </a:rPr>
              <a:t>Debian</a:t>
            </a:r>
            <a:r>
              <a:rPr lang="en-US" i="1" dirty="0" smtClean="0">
                <a:sym typeface="Wingdings"/>
              </a:rPr>
              <a:t> images</a:t>
            </a:r>
          </a:p>
          <a:p>
            <a:pPr lvl="1">
              <a:spcBef>
                <a:spcPts val="0"/>
              </a:spcBef>
            </a:pPr>
            <a:r>
              <a:rPr lang="en-US" i="1" dirty="0" smtClean="0">
                <a:sym typeface="Wingdings"/>
              </a:rPr>
              <a:t>If you use the “:latest” image you will get the most recent image version. You can look at earlier images if you’d like but you have to specify that. </a:t>
            </a:r>
            <a:r>
              <a:rPr lang="en-US" b="1" i="1" dirty="0" smtClean="0">
                <a:sym typeface="Wingdings"/>
              </a:rPr>
              <a:t>Latest</a:t>
            </a:r>
            <a:r>
              <a:rPr lang="en-US" i="1" dirty="0" smtClean="0">
                <a:sym typeface="Wingdings"/>
              </a:rPr>
              <a:t> will look for the most recent (and recommended)</a:t>
            </a:r>
            <a:r>
              <a:rPr lang="en-US" b="1" i="1" dirty="0" smtClean="0">
                <a:sym typeface="Wingdings"/>
              </a:rPr>
              <a:t> LTS. </a:t>
            </a:r>
            <a:r>
              <a:rPr lang="en-US" i="1" dirty="0" smtClean="0">
                <a:sym typeface="Wingdings"/>
              </a:rPr>
              <a:t> </a:t>
            </a:r>
          </a:p>
          <a:p>
            <a:pPr lvl="1">
              <a:spcBef>
                <a:spcPts val="0"/>
              </a:spcBef>
            </a:pPr>
            <a:r>
              <a:rPr lang="en-US" i="1" dirty="0" smtClean="0">
                <a:sym typeface="Wingdings"/>
              </a:rPr>
              <a:t>The format is any of these:</a:t>
            </a:r>
          </a:p>
          <a:p>
            <a:pPr lvl="2">
              <a:spcBef>
                <a:spcPts val="0"/>
              </a:spcBef>
            </a:pPr>
            <a:r>
              <a:rPr lang="en-US" dirty="0" smtClean="0">
                <a:latin typeface="Courier New"/>
                <a:cs typeface="Courier New"/>
                <a:sym typeface="Wingdings"/>
              </a:rPr>
              <a:t>FROM &lt;image&gt;</a:t>
            </a:r>
          </a:p>
          <a:p>
            <a:pPr lvl="2">
              <a:spcBef>
                <a:spcPts val="0"/>
              </a:spcBef>
            </a:pPr>
            <a:r>
              <a:rPr lang="en-US" dirty="0" smtClean="0">
                <a:latin typeface="Courier New"/>
                <a:cs typeface="Courier New"/>
                <a:sym typeface="Wingdings"/>
              </a:rPr>
              <a:t>FROM &lt;image&gt;:&lt;tag&gt;</a:t>
            </a:r>
          </a:p>
          <a:p>
            <a:pPr lvl="2">
              <a:spcBef>
                <a:spcPts val="0"/>
              </a:spcBef>
            </a:pPr>
            <a:r>
              <a:rPr lang="en-US" dirty="0" smtClean="0">
                <a:latin typeface="Courier New"/>
                <a:cs typeface="Courier New"/>
                <a:sym typeface="Wingdings"/>
              </a:rPr>
              <a:t>FROM &lt;image&gt;@&lt;digest&gt;*</a:t>
            </a:r>
            <a:endParaRPr lang="en-US" dirty="0">
              <a:latin typeface="Courier New"/>
              <a:cs typeface="Courier New"/>
              <a:sym typeface="Wingdings"/>
            </a:endParaRPr>
          </a:p>
          <a:p>
            <a:pPr lvl="2">
              <a:spcBef>
                <a:spcPts val="0"/>
              </a:spcBef>
            </a:pPr>
            <a:endParaRPr lang="en-US" dirty="0" smtClean="0">
              <a:latin typeface="Courier New"/>
              <a:cs typeface="Courier New"/>
              <a:sym typeface="Wingdings"/>
            </a:endParaRPr>
          </a:p>
          <a:p>
            <a:pPr marL="1047750" lvl="2" indent="0">
              <a:spcBef>
                <a:spcPts val="0"/>
              </a:spcBef>
              <a:buNone/>
            </a:pPr>
            <a:r>
              <a:rPr lang="en-US" dirty="0" smtClean="0">
                <a:latin typeface="Courier New"/>
                <a:cs typeface="Courier New"/>
                <a:sym typeface="Wingdings"/>
              </a:rPr>
              <a:t>*a digest is an SHA256 hash of the image’s </a:t>
            </a:r>
            <a:r>
              <a:rPr lang="en-US" dirty="0" err="1" smtClean="0">
                <a:latin typeface="Courier New"/>
                <a:cs typeface="Courier New"/>
                <a:sym typeface="Wingdings"/>
              </a:rPr>
              <a:t>json</a:t>
            </a:r>
            <a:r>
              <a:rPr lang="en-US" dirty="0" smtClean="0">
                <a:latin typeface="Courier New"/>
                <a:cs typeface="Courier New"/>
                <a:sym typeface="Wingdings"/>
              </a:rPr>
              <a:t> configuration object.</a:t>
            </a:r>
          </a:p>
        </p:txBody>
      </p:sp>
    </p:spTree>
    <p:extLst>
      <p:ext uri="{BB962C8B-B14F-4D97-AF65-F5344CB8AC3E}">
        <p14:creationId xmlns:p14="http://schemas.microsoft.com/office/powerpoint/2010/main" val="654003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sym typeface="Wingdings"/>
              </a:rPr>
              <a:t># = Comments</a:t>
            </a:r>
          </a:p>
          <a:p>
            <a:pPr>
              <a:spcBef>
                <a:spcPts val="0"/>
              </a:spcBef>
            </a:pPr>
            <a:r>
              <a:rPr lang="en-US" b="1" dirty="0" smtClean="0">
                <a:sym typeface="Wingdings"/>
              </a:rPr>
              <a:t>MAINTAINER: </a:t>
            </a:r>
            <a:r>
              <a:rPr lang="en-US" i="1" dirty="0" smtClean="0">
                <a:sym typeface="Wingdings"/>
              </a:rPr>
              <a:t>Who are you? </a:t>
            </a:r>
          </a:p>
          <a:p>
            <a:pPr lvl="1">
              <a:spcBef>
                <a:spcPts val="0"/>
              </a:spcBef>
            </a:pPr>
            <a:r>
              <a:rPr lang="en-US" i="1" dirty="0" smtClean="0">
                <a:latin typeface="Courier New"/>
                <a:cs typeface="Courier New"/>
                <a:sym typeface="Wingdings"/>
              </a:rPr>
              <a:t>This is simply good practice- introduce yourself and take credit for your work!</a:t>
            </a:r>
            <a:endParaRPr lang="en-US" dirty="0" smtClean="0">
              <a:latin typeface="Courier New"/>
              <a:cs typeface="Courier New"/>
              <a:sym typeface="Wingdings"/>
            </a:endParaRPr>
          </a:p>
        </p:txBody>
      </p:sp>
      <p:pic>
        <p:nvPicPr>
          <p:cNvPr id="2" name="Picture 1"/>
          <p:cNvPicPr>
            <a:picLocks noChangeAspect="1"/>
          </p:cNvPicPr>
          <p:nvPr/>
        </p:nvPicPr>
        <p:blipFill>
          <a:blip r:embed="rId3"/>
          <a:stretch>
            <a:fillRect/>
          </a:stretch>
        </p:blipFill>
        <p:spPr>
          <a:xfrm>
            <a:off x="2621845" y="3422650"/>
            <a:ext cx="3238500" cy="2501900"/>
          </a:xfrm>
          <a:prstGeom prst="rect">
            <a:avLst/>
          </a:prstGeom>
        </p:spPr>
      </p:pic>
    </p:spTree>
    <p:extLst>
      <p:ext uri="{BB962C8B-B14F-4D97-AF65-F5344CB8AC3E}">
        <p14:creationId xmlns:p14="http://schemas.microsoft.com/office/powerpoint/2010/main" val="1306089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sz="2000" b="1" dirty="0" smtClean="0">
                <a:sym typeface="Wingdings"/>
              </a:rPr>
              <a:t>LABEL: </a:t>
            </a:r>
            <a:r>
              <a:rPr lang="en-US" sz="2000" i="1" dirty="0" smtClean="0">
                <a:sym typeface="Wingdings"/>
              </a:rPr>
              <a:t>Metadata about your container</a:t>
            </a:r>
          </a:p>
          <a:p>
            <a:pPr lvl="1">
              <a:spcBef>
                <a:spcPts val="0"/>
              </a:spcBef>
            </a:pPr>
            <a:r>
              <a:rPr lang="en-US" sz="2000" i="1" dirty="0" smtClean="0">
                <a:sym typeface="Wingdings"/>
              </a:rPr>
              <a:t>This is a “key=&gt;value” store where the value needs to be a string. </a:t>
            </a:r>
          </a:p>
          <a:p>
            <a:pPr lvl="1">
              <a:spcBef>
                <a:spcPts val="0"/>
              </a:spcBef>
            </a:pPr>
            <a:r>
              <a:rPr lang="en-US" sz="2000" i="1" dirty="0" smtClean="0">
                <a:sym typeface="Wingdings"/>
              </a:rPr>
              <a:t>This metadata will allow you to organize your images by project, swarm, cluster, etc. </a:t>
            </a:r>
          </a:p>
          <a:p>
            <a:pPr lvl="1">
              <a:spcBef>
                <a:spcPts val="0"/>
              </a:spcBef>
            </a:pPr>
            <a:r>
              <a:rPr lang="en-US" sz="2000" i="1" dirty="0" smtClean="0">
                <a:sym typeface="Wingdings"/>
              </a:rPr>
              <a:t>You can see the labels for a given container by running the </a:t>
            </a:r>
            <a:r>
              <a:rPr lang="en-US" sz="2000" b="1" i="1" dirty="0" err="1" smtClean="0">
                <a:sym typeface="Wingdings"/>
              </a:rPr>
              <a:t>docker</a:t>
            </a:r>
            <a:r>
              <a:rPr lang="en-US" sz="2000" b="1" i="1" dirty="0" smtClean="0">
                <a:sym typeface="Wingdings"/>
              </a:rPr>
              <a:t> inspect</a:t>
            </a:r>
            <a:r>
              <a:rPr lang="en-US" sz="2000" i="1" dirty="0" smtClean="0">
                <a:sym typeface="Wingdings"/>
              </a:rPr>
              <a:t> command. </a:t>
            </a:r>
          </a:p>
          <a:p>
            <a:pPr marL="603250" lvl="1" indent="0">
              <a:spcBef>
                <a:spcPts val="0"/>
              </a:spcBef>
              <a:buNone/>
            </a:pPr>
            <a:r>
              <a:rPr lang="en-US" i="1" dirty="0">
                <a:latin typeface="Courier New"/>
                <a:cs typeface="Courier New"/>
                <a:sym typeface="Wingdings"/>
              </a:rPr>
              <a:t>"</a:t>
            </a:r>
            <a:r>
              <a:rPr lang="en-US" sz="1800" i="1" dirty="0">
                <a:latin typeface="Courier New"/>
                <a:cs typeface="Courier New"/>
                <a:sym typeface="Wingdings"/>
              </a:rPr>
              <a:t>Labels": {</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com.example.vendor</a:t>
            </a:r>
            <a:r>
              <a:rPr lang="en-US" sz="1800" i="1" dirty="0">
                <a:latin typeface="Courier New"/>
                <a:cs typeface="Courier New"/>
                <a:sym typeface="Wingdings"/>
              </a:rPr>
              <a:t>": "ACME Incorporated"</a:t>
            </a:r>
          </a:p>
          <a:p>
            <a:pPr marL="603250" lvl="1" indent="0">
              <a:spcBef>
                <a:spcPts val="0"/>
              </a:spcBef>
              <a:buNone/>
            </a:pPr>
            <a:r>
              <a:rPr lang="en-US" sz="1800" i="1" dirty="0">
                <a:latin typeface="Courier New"/>
                <a:cs typeface="Courier New"/>
                <a:sym typeface="Wingdings"/>
              </a:rPr>
              <a:t>    "</a:t>
            </a:r>
            <a:r>
              <a:rPr lang="en-US" sz="1800" i="1" dirty="0" err="1">
                <a:latin typeface="Courier New"/>
                <a:cs typeface="Courier New"/>
                <a:sym typeface="Wingdings"/>
              </a:rPr>
              <a:t>com.example.label</a:t>
            </a:r>
            <a:r>
              <a:rPr lang="en-US" sz="1800" i="1" dirty="0">
                <a:latin typeface="Courier New"/>
                <a:cs typeface="Courier New"/>
                <a:sym typeface="Wingdings"/>
              </a:rPr>
              <a:t>-with-value": "foo",</a:t>
            </a:r>
          </a:p>
          <a:p>
            <a:pPr marL="603250" lvl="1" indent="0">
              <a:spcBef>
                <a:spcPts val="0"/>
              </a:spcBef>
              <a:buNone/>
            </a:pPr>
            <a:r>
              <a:rPr lang="en-US" sz="1800" i="1" dirty="0">
                <a:latin typeface="Courier New"/>
                <a:cs typeface="Courier New"/>
                <a:sym typeface="Wingdings"/>
              </a:rPr>
              <a:t>    "version": "1.0",</a:t>
            </a:r>
          </a:p>
          <a:p>
            <a:pPr marL="603250" lvl="1" indent="0">
              <a:spcBef>
                <a:spcPts val="0"/>
              </a:spcBef>
              <a:buNone/>
            </a:pPr>
            <a:r>
              <a:rPr lang="en-US" sz="1800" i="1" dirty="0">
                <a:latin typeface="Courier New"/>
                <a:cs typeface="Courier New"/>
                <a:sym typeface="Wingdings"/>
              </a:rPr>
              <a:t>    "description": "This text illustrates that label-values can span multiple lines.",</a:t>
            </a:r>
          </a:p>
          <a:p>
            <a:pPr marL="603250" lvl="1" indent="0">
              <a:spcBef>
                <a:spcPts val="0"/>
              </a:spcBef>
              <a:buNone/>
            </a:pPr>
            <a:r>
              <a:rPr lang="en-US" sz="1800" i="1" dirty="0">
                <a:latin typeface="Courier New"/>
                <a:cs typeface="Courier New"/>
                <a:sym typeface="Wingdings"/>
              </a:rPr>
              <a:t>    "multi.label1": "value1",</a:t>
            </a:r>
          </a:p>
          <a:p>
            <a:pPr marL="603250" lvl="1" indent="0">
              <a:spcBef>
                <a:spcPts val="0"/>
              </a:spcBef>
              <a:buNone/>
            </a:pPr>
            <a:r>
              <a:rPr lang="en-US" sz="1800" i="1" dirty="0">
                <a:latin typeface="Courier New"/>
                <a:cs typeface="Courier New"/>
                <a:sym typeface="Wingdings"/>
              </a:rPr>
              <a:t>    "multi.label2": "value2",</a:t>
            </a:r>
          </a:p>
          <a:p>
            <a:pPr marL="603250" lvl="1" indent="0">
              <a:spcBef>
                <a:spcPts val="0"/>
              </a:spcBef>
              <a:buNone/>
            </a:pPr>
            <a:r>
              <a:rPr lang="en-US" sz="1800" i="1" dirty="0">
                <a:latin typeface="Courier New"/>
                <a:cs typeface="Courier New"/>
                <a:sym typeface="Wingdings"/>
              </a:rPr>
              <a:t>    "other": "value3"</a:t>
            </a:r>
          </a:p>
          <a:p>
            <a:pPr marL="603250" lvl="1" indent="0">
              <a:spcBef>
                <a:spcPts val="0"/>
              </a:spcBef>
              <a:buNone/>
            </a:pPr>
            <a:r>
              <a:rPr lang="en-US" sz="1800" i="1" dirty="0">
                <a:latin typeface="Courier New"/>
                <a:cs typeface="Courier New"/>
                <a:sym typeface="Wingdings"/>
              </a:rPr>
              <a:t>}</a:t>
            </a:r>
          </a:p>
          <a:p>
            <a:pPr lvl="1">
              <a:spcBef>
                <a:spcPts val="0"/>
              </a:spcBef>
            </a:pPr>
            <a:endParaRPr lang="en-US" i="1" dirty="0" smtClean="0">
              <a:sym typeface="Wingdings"/>
            </a:endParaRPr>
          </a:p>
          <a:p>
            <a:pPr lvl="1">
              <a:spcBef>
                <a:spcPts val="0"/>
              </a:spcBef>
            </a:pPr>
            <a:endParaRPr lang="en-US" i="1" dirty="0" smtClean="0">
              <a:sym typeface="Wingdings"/>
            </a:endParaRPr>
          </a:p>
        </p:txBody>
      </p:sp>
    </p:spTree>
    <p:extLst>
      <p:ext uri="{BB962C8B-B14F-4D97-AF65-F5344CB8AC3E}">
        <p14:creationId xmlns:p14="http://schemas.microsoft.com/office/powerpoint/2010/main" val="314175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In this course we will be covering </a:t>
            </a:r>
            <a:r>
              <a:rPr lang="en-US" b="1" dirty="0" err="1" smtClean="0">
                <a:solidFill>
                  <a:srgbClr val="000000"/>
                </a:solidFill>
              </a:rPr>
              <a:t>docker</a:t>
            </a:r>
            <a:r>
              <a:rPr lang="en-US" b="1" dirty="0">
                <a:solidFill>
                  <a:srgbClr val="000000"/>
                </a:solidFill>
              </a:rPr>
              <a:t> </a:t>
            </a:r>
            <a:r>
              <a:rPr lang="en-US" dirty="0" smtClean="0">
                <a:solidFill>
                  <a:srgbClr val="000000"/>
                </a:solidFill>
              </a:rPr>
              <a:t>and how it is used in modern development/ops for large scale application environments. </a:t>
            </a:r>
            <a:endParaRPr lang="en-US" dirty="0">
              <a:solidFill>
                <a:srgbClr val="000000"/>
              </a:solidFill>
            </a:endParaRPr>
          </a:p>
          <a:p>
            <a:pPr marL="457200" indent="-457200">
              <a:spcBef>
                <a:spcPts val="0"/>
              </a:spcBef>
              <a:buSzPct val="100000"/>
            </a:pPr>
            <a:r>
              <a:rPr lang="en-US" dirty="0" smtClean="0">
                <a:solidFill>
                  <a:srgbClr val="000000"/>
                </a:solidFill>
              </a:rPr>
              <a:t>We will primarily focus on the practical side of </a:t>
            </a:r>
            <a:r>
              <a:rPr lang="en-US" b="1" dirty="0" err="1" smtClean="0">
                <a:solidFill>
                  <a:srgbClr val="000000"/>
                </a:solidFill>
              </a:rPr>
              <a:t>docker</a:t>
            </a:r>
            <a:r>
              <a:rPr lang="en-US" dirty="0" smtClean="0">
                <a:solidFill>
                  <a:srgbClr val="000000"/>
                </a:solidFill>
              </a:rPr>
              <a:t> through six lab sessions along with some lecture portions.</a:t>
            </a:r>
          </a:p>
          <a:p>
            <a:pPr marL="457200" indent="-457200">
              <a:spcBef>
                <a:spcPts val="0"/>
              </a:spcBef>
              <a:buSzPct val="100000"/>
            </a:pPr>
            <a:r>
              <a:rPr lang="en-US" dirty="0" smtClean="0">
                <a:solidFill>
                  <a:srgbClr val="000000"/>
                </a:solidFill>
              </a:rPr>
              <a:t>At the end of the course we will have built out a containerized application using </a:t>
            </a:r>
            <a:r>
              <a:rPr lang="en-US" dirty="0" err="1" smtClean="0">
                <a:solidFill>
                  <a:srgbClr val="000000"/>
                </a:solidFill>
              </a:rPr>
              <a:t>docker</a:t>
            </a:r>
            <a:r>
              <a:rPr lang="en-US" dirty="0" smtClean="0">
                <a:solidFill>
                  <a:srgbClr val="000000"/>
                </a:solidFill>
              </a:rPr>
              <a:t> concepts and configurations.</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ENV:</a:t>
            </a:r>
            <a:r>
              <a:rPr lang="en-US" i="1" dirty="0" smtClean="0">
                <a:sym typeface="Wingdings"/>
              </a:rPr>
              <a:t> Set your environment variables! </a:t>
            </a:r>
          </a:p>
          <a:p>
            <a:pPr lvl="2">
              <a:spcBef>
                <a:spcPts val="0"/>
              </a:spcBef>
            </a:pPr>
            <a:r>
              <a:rPr lang="en-US" i="1" dirty="0" smtClean="0">
                <a:sym typeface="Wingdings"/>
              </a:rPr>
              <a:t>Pretty straightforward- set an environment variable by stating </a:t>
            </a: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a:t>
            </a:r>
            <a:r>
              <a:rPr lang="en-US" dirty="0" err="1" smtClean="0">
                <a:latin typeface="Courier New"/>
                <a:cs typeface="Courier New"/>
                <a:sym typeface="Wingdings"/>
              </a:rPr>
              <a:t>var</a:t>
            </a:r>
            <a:endParaRPr lang="en-US" dirty="0" smtClean="0">
              <a:latin typeface="Courier New"/>
              <a:cs typeface="Courier New"/>
              <a:sym typeface="Wingdings"/>
            </a:endParaRPr>
          </a:p>
          <a:p>
            <a:pPr lvl="2">
              <a:spcBef>
                <a:spcPts val="0"/>
              </a:spcBef>
            </a:pPr>
            <a:r>
              <a:rPr lang="en-US" i="1" dirty="0" smtClean="0">
                <a:sym typeface="Wingdings"/>
              </a:rPr>
              <a:t>You can also pass in your local environment variables, </a:t>
            </a:r>
            <a:r>
              <a:rPr lang="en-US" i="1" dirty="0" err="1" smtClean="0">
                <a:sym typeface="Wingdings"/>
              </a:rPr>
              <a:t>i.e</a:t>
            </a:r>
            <a:r>
              <a:rPr lang="en-US" i="1" dirty="0" smtClean="0">
                <a:sym typeface="Wingdings"/>
              </a:rPr>
              <a:t>:</a:t>
            </a:r>
            <a:br>
              <a:rPr lang="en-US" i="1" dirty="0" smtClean="0">
                <a:sym typeface="Wingdings"/>
              </a:rPr>
            </a:br>
            <a:r>
              <a:rPr lang="en-US" b="1" dirty="0" smtClean="0">
                <a:latin typeface="Courier New"/>
                <a:cs typeface="Courier New"/>
                <a:sym typeface="Wingdings"/>
              </a:rPr>
              <a:t>ENV </a:t>
            </a:r>
            <a:r>
              <a:rPr lang="en-US" dirty="0" err="1" smtClean="0">
                <a:latin typeface="Courier New"/>
                <a:cs typeface="Courier New"/>
                <a:sym typeface="Wingdings"/>
              </a:rPr>
              <a:t>var</a:t>
            </a:r>
            <a:r>
              <a:rPr lang="en-US" dirty="0" smtClean="0">
                <a:latin typeface="Courier New"/>
                <a:cs typeface="Courier New"/>
                <a:sym typeface="Wingdings"/>
              </a:rPr>
              <a:t> = ${</a:t>
            </a:r>
            <a:r>
              <a:rPr lang="en-US" dirty="0" err="1" smtClean="0">
                <a:latin typeface="Courier New"/>
                <a:cs typeface="Courier New"/>
                <a:sym typeface="Wingdings"/>
              </a:rPr>
              <a:t>var</a:t>
            </a:r>
            <a:r>
              <a:rPr lang="en-US" dirty="0" smtClean="0">
                <a:latin typeface="Courier New"/>
                <a:cs typeface="Courier New"/>
                <a:sym typeface="Wingdings"/>
              </a:rPr>
              <a:t>}</a:t>
            </a:r>
          </a:p>
          <a:p>
            <a:pPr lvl="3">
              <a:spcBef>
                <a:spcPts val="0"/>
              </a:spcBef>
            </a:pPr>
            <a:r>
              <a:rPr lang="en-US" i="1" dirty="0" smtClean="0">
                <a:latin typeface="Courier New"/>
                <a:cs typeface="Courier New"/>
                <a:sym typeface="Wingdings"/>
              </a:rPr>
              <a:t>This will result in your local Environment variable</a:t>
            </a:r>
          </a:p>
          <a:p>
            <a:pPr lvl="2">
              <a:spcBef>
                <a:spcPts val="0"/>
              </a:spcBef>
            </a:pPr>
            <a:r>
              <a:rPr lang="en-US" i="1" dirty="0" smtClean="0">
                <a:latin typeface="Courier New"/>
                <a:cs typeface="Courier New"/>
                <a:sym typeface="Wingdings"/>
              </a:rPr>
              <a:t> </a:t>
            </a:r>
            <a:r>
              <a:rPr lang="en-US" i="1" dirty="0" smtClean="0">
                <a:latin typeface="+mj-lt"/>
                <a:cs typeface="Courier New"/>
                <a:sym typeface="Wingdings"/>
              </a:rPr>
              <a:t>This helps when you start developing within the </a:t>
            </a:r>
            <a:r>
              <a:rPr lang="en-US" i="1" dirty="0" err="1" smtClean="0">
                <a:latin typeface="+mj-lt"/>
                <a:cs typeface="Courier New"/>
                <a:sym typeface="Wingdings"/>
              </a:rPr>
              <a:t>Docker</a:t>
            </a:r>
            <a:r>
              <a:rPr lang="en-US" i="1" dirty="0" smtClean="0">
                <a:latin typeface="+mj-lt"/>
                <a:cs typeface="Courier New"/>
                <a:sym typeface="Wingdings"/>
              </a:rPr>
              <a:t> container that you just built</a:t>
            </a:r>
            <a:endParaRPr lang="en-US" i="1" dirty="0" smtClean="0">
              <a:latin typeface="+mj-lt"/>
              <a:sym typeface="Wingdings"/>
            </a:endParaRPr>
          </a:p>
          <a:p>
            <a:pPr lvl="2">
              <a:spcBef>
                <a:spcPts val="0"/>
              </a:spcBef>
            </a:pPr>
            <a:endParaRPr lang="en-US" i="1" dirty="0" smtClean="0">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91134" y="4557888"/>
            <a:ext cx="3133465" cy="2058811"/>
          </a:xfrm>
          <a:prstGeom prst="rect">
            <a:avLst/>
          </a:prstGeom>
        </p:spPr>
      </p:pic>
    </p:spTree>
    <p:extLst>
      <p:ext uri="{BB962C8B-B14F-4D97-AF65-F5344CB8AC3E}">
        <p14:creationId xmlns:p14="http://schemas.microsoft.com/office/powerpoint/2010/main" val="20966278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VOLUME: </a:t>
            </a:r>
            <a:r>
              <a:rPr lang="en-US" i="1" dirty="0" smtClean="0">
                <a:sym typeface="Wingdings"/>
              </a:rPr>
              <a:t>This is how you set a mount with any specified name and mark it. This is essential because (and this is kind of key)- </a:t>
            </a:r>
            <a:r>
              <a:rPr lang="en-US" b="1" i="1" dirty="0" smtClean="0">
                <a:sym typeface="Wingdings"/>
              </a:rPr>
              <a:t>data does not persist in </a:t>
            </a:r>
            <a:r>
              <a:rPr lang="en-US" b="1" i="1" dirty="0" err="1" smtClean="0">
                <a:sym typeface="Wingdings"/>
              </a:rPr>
              <a:t>Docker</a:t>
            </a:r>
            <a:r>
              <a:rPr lang="en-US" b="1" i="1" dirty="0" smtClean="0">
                <a:sym typeface="Wingdings"/>
              </a:rPr>
              <a:t> containers</a:t>
            </a:r>
            <a:r>
              <a:rPr lang="en-US" i="1" dirty="0" smtClean="0">
                <a:sym typeface="Wingdings"/>
              </a:rPr>
              <a:t>. </a:t>
            </a:r>
            <a:endParaRPr lang="en-US" i="1" dirty="0">
              <a:sym typeface="Wingdings"/>
            </a:endParaRPr>
          </a:p>
          <a:p>
            <a:pPr lvl="2">
              <a:spcBef>
                <a:spcPts val="0"/>
              </a:spcBef>
            </a:pPr>
            <a:r>
              <a:rPr lang="en-US" i="1" dirty="0" smtClean="0">
                <a:sym typeface="Wingdings"/>
              </a:rPr>
              <a:t>The whole idea of a container is that the container itself can be torn down and put back up 100 times. If you want persistent data it must be in a mounted file on the host machine. </a:t>
            </a:r>
          </a:p>
          <a:p>
            <a:pPr lvl="2">
              <a:spcBef>
                <a:spcPts val="0"/>
              </a:spcBef>
            </a:pPr>
            <a:r>
              <a:rPr lang="en-US" i="1" dirty="0" smtClean="0">
                <a:sym typeface="Wingdings"/>
              </a:rPr>
              <a:t>I speak from experience on this- if your container transforms a thing- make sure the output goes to a mounted file and the code is stored in a mounted file.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910666" y="4548092"/>
            <a:ext cx="2784122" cy="1852707"/>
          </a:xfrm>
          <a:prstGeom prst="rect">
            <a:avLst/>
          </a:prstGeom>
        </p:spPr>
      </p:pic>
    </p:spTree>
    <p:extLst>
      <p:ext uri="{BB962C8B-B14F-4D97-AF65-F5344CB8AC3E}">
        <p14:creationId xmlns:p14="http://schemas.microsoft.com/office/powerpoint/2010/main" val="4278963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5650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i="1" dirty="0" smtClean="0">
                <a:sym typeface="Wingdings"/>
              </a:rPr>
              <a:t>This one is for any arguments your users might want to pass in the command line using the –build-</a:t>
            </a:r>
            <a:r>
              <a:rPr lang="en-US" i="1" dirty="0" err="1" smtClean="0">
                <a:sym typeface="Wingdings"/>
              </a:rPr>
              <a:t>arg</a:t>
            </a:r>
            <a:r>
              <a:rPr lang="en-US" i="1" dirty="0" smtClean="0">
                <a:sym typeface="Wingdings"/>
              </a:rPr>
              <a:t> flag. </a:t>
            </a:r>
          </a:p>
          <a:p>
            <a:pPr lvl="2">
              <a:spcBef>
                <a:spcPts val="0"/>
              </a:spcBef>
            </a:pPr>
            <a:r>
              <a:rPr lang="en-US" i="1" dirty="0" smtClean="0">
                <a:sym typeface="Wingdings"/>
              </a:rPr>
              <a:t>The obvious temptation here is to use the ARG command to pass in </a:t>
            </a:r>
            <a:r>
              <a:rPr lang="en-US" i="1" dirty="0" err="1" smtClean="0">
                <a:sym typeface="Wingdings"/>
              </a:rPr>
              <a:t>github</a:t>
            </a:r>
            <a:r>
              <a:rPr lang="en-US" i="1" dirty="0" smtClean="0">
                <a:sym typeface="Wingdings"/>
              </a:rPr>
              <a:t> keys or s3 secret keys as such:</a:t>
            </a:r>
            <a:br>
              <a:rPr lang="en-US" i="1" dirty="0" smtClean="0">
                <a:sym typeface="Wingdings"/>
              </a:rPr>
            </a:br>
            <a:r>
              <a:rPr lang="en-US" i="1" dirty="0" smtClean="0">
                <a:sym typeface="Wingdings"/>
              </a:rPr>
              <a:t>	ARG secret</a:t>
            </a:r>
          </a:p>
          <a:p>
            <a:pPr lvl="2">
              <a:spcBef>
                <a:spcPts val="0"/>
              </a:spcBef>
            </a:pPr>
            <a:r>
              <a:rPr lang="en-US" i="1" dirty="0" smtClean="0">
                <a:sym typeface="Wingdings"/>
              </a:rPr>
              <a:t>…and then on the command line:</a:t>
            </a: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build –build-</a:t>
            </a:r>
            <a:r>
              <a:rPr lang="en-US" dirty="0" err="1" smtClean="0">
                <a:latin typeface="Courier New"/>
                <a:cs typeface="Courier New"/>
                <a:sym typeface="Wingdings"/>
              </a:rPr>
              <a:t>arg</a:t>
            </a:r>
            <a:r>
              <a:rPr lang="en-US" dirty="0" smtClean="0">
                <a:latin typeface="Courier New"/>
                <a:cs typeface="Courier New"/>
                <a:sym typeface="Wingdings"/>
              </a:rPr>
              <a:t> secret=rewjirew90 -&lt;</a:t>
            </a:r>
            <a:r>
              <a:rPr lang="en-US" dirty="0" err="1" smtClean="0">
                <a:latin typeface="Courier New"/>
                <a:cs typeface="Courier New"/>
                <a:sym typeface="Wingdings"/>
              </a:rPr>
              <a:t>Dockerfile</a:t>
            </a:r>
            <a:endParaRPr lang="en-US" dirty="0" smtClean="0">
              <a:latin typeface="Courier New"/>
              <a:cs typeface="Courier New"/>
              <a:sym typeface="Wingdings"/>
            </a:endParaRPr>
          </a:p>
          <a:p>
            <a:pPr lvl="3">
              <a:spcBef>
                <a:spcPts val="0"/>
              </a:spcBef>
            </a:pPr>
            <a:endParaRPr lang="en-US" i="1" dirty="0">
              <a:sym typeface="Wingdings"/>
            </a:endParaRPr>
          </a:p>
          <a:p>
            <a:pPr lvl="3">
              <a:spcBef>
                <a:spcPts val="0"/>
              </a:spcBef>
            </a:pPr>
            <a:r>
              <a:rPr lang="en-US" i="1" dirty="0" smtClean="0">
                <a:sym typeface="Wingdings"/>
              </a:rPr>
              <a:t>Please note that this is </a:t>
            </a:r>
            <a:r>
              <a:rPr lang="en-US" b="1" i="1" dirty="0" smtClean="0">
                <a:sym typeface="Wingdings"/>
              </a:rPr>
              <a:t>not recommended</a:t>
            </a:r>
            <a:r>
              <a:rPr lang="en-US" i="1" dirty="0" smtClean="0">
                <a:sym typeface="Wingdings"/>
              </a:rPr>
              <a:t> by </a:t>
            </a:r>
            <a:r>
              <a:rPr lang="en-US" i="1" dirty="0" err="1" smtClean="0">
                <a:sym typeface="Wingdings"/>
              </a:rPr>
              <a:t>Docker</a:t>
            </a:r>
            <a:r>
              <a:rPr lang="en-US" i="1" dirty="0" smtClean="0">
                <a:sym typeface="Wingdings"/>
              </a:rPr>
              <a:t> as outside sources can run “</a:t>
            </a:r>
            <a:r>
              <a:rPr lang="en-US" i="1" dirty="0" err="1" smtClean="0">
                <a:sym typeface="Wingdings"/>
              </a:rPr>
              <a:t>docker</a:t>
            </a:r>
            <a:r>
              <a:rPr lang="en-US" i="1" dirty="0" smtClean="0">
                <a:sym typeface="Wingdings"/>
              </a:rPr>
              <a:t> history” and pull out your secret.</a:t>
            </a:r>
          </a:p>
          <a:p>
            <a:pPr lvl="3">
              <a:spcBef>
                <a:spcPts val="0"/>
              </a:spcBef>
            </a:pPr>
            <a:r>
              <a:rPr lang="en-US" b="1" i="1" dirty="0" err="1" smtClean="0">
                <a:sym typeface="Wingdings"/>
              </a:rPr>
              <a:t>Docker</a:t>
            </a:r>
            <a:r>
              <a:rPr lang="en-US" b="1" i="1" dirty="0" smtClean="0">
                <a:sym typeface="Wingdings"/>
              </a:rPr>
              <a:t> is still working on this issue</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3067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ARG (</a:t>
            </a:r>
            <a:r>
              <a:rPr lang="en-US" b="1" dirty="0" err="1" smtClean="0">
                <a:sym typeface="Wingdings"/>
              </a:rPr>
              <a:t>con’t</a:t>
            </a:r>
            <a:r>
              <a:rPr lang="en-US" b="1" dirty="0" smtClean="0">
                <a:sym typeface="Wingdings"/>
              </a:rPr>
              <a:t>): </a:t>
            </a:r>
            <a:r>
              <a:rPr lang="en-US" i="1" dirty="0" smtClean="0">
                <a:sym typeface="Wingdings"/>
              </a:rPr>
              <a:t>There is a list of predefined variables that you can pass at build time:</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HTTPS_PROXY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https_proxy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FTP_PROXY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ftp_proxy</a:t>
            </a:r>
            <a:endParaRPr lang="en-US" dirty="0">
              <a:latin typeface="Courier New"/>
              <a:cs typeface="Courier New"/>
              <a:sym typeface="Wingdings"/>
            </a:endParaRP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NO_PROXY</a:t>
            </a:r>
          </a:p>
          <a:p>
            <a:pPr lvl="3">
              <a:spcBef>
                <a:spcPts val="0"/>
              </a:spcBef>
            </a:pPr>
            <a:r>
              <a:rPr lang="en-US" dirty="0" smtClean="0">
                <a:latin typeface="Courier New"/>
                <a:cs typeface="Courier New"/>
                <a:sym typeface="Wingdings"/>
              </a:rPr>
              <a:t> </a:t>
            </a:r>
            <a:r>
              <a:rPr lang="en-US" dirty="0">
                <a:latin typeface="Courier New"/>
                <a:cs typeface="Courier New"/>
                <a:sym typeface="Wingdings"/>
              </a:rPr>
              <a:t>* </a:t>
            </a:r>
            <a:r>
              <a:rPr lang="en-US" dirty="0" err="1">
                <a:latin typeface="Courier New"/>
                <a:cs typeface="Courier New"/>
                <a:sym typeface="Wingdings"/>
              </a:rPr>
              <a:t>no_proxy</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70474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103391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EXPOSE: </a:t>
            </a:r>
            <a:r>
              <a:rPr lang="en-US" i="1" dirty="0" smtClean="0">
                <a:sym typeface="Wingdings"/>
              </a:rPr>
              <a:t>This is one of the best parts of </a:t>
            </a:r>
            <a:r>
              <a:rPr lang="en-US" i="1" dirty="0" err="1" smtClean="0">
                <a:sym typeface="Wingdings"/>
              </a:rPr>
              <a:t>Docker</a:t>
            </a:r>
            <a:r>
              <a:rPr lang="en-US" i="1" dirty="0" smtClean="0">
                <a:sym typeface="Wingdings"/>
              </a:rPr>
              <a:t>- port forwarding made easy!! Just do:</a:t>
            </a:r>
          </a:p>
          <a:p>
            <a:pPr lvl="2">
              <a:spcBef>
                <a:spcPts val="0"/>
              </a:spcBef>
            </a:pPr>
            <a:r>
              <a:rPr lang="en-US" dirty="0" smtClean="0">
                <a:latin typeface="Courier New"/>
                <a:cs typeface="Courier New"/>
                <a:sym typeface="Wingdings"/>
              </a:rPr>
              <a:t>EXPOSE 80</a:t>
            </a:r>
          </a:p>
          <a:p>
            <a:pPr lvl="2">
              <a:spcBef>
                <a:spcPts val="0"/>
              </a:spcBef>
            </a:pPr>
            <a:r>
              <a:rPr lang="en-US" i="1" dirty="0" smtClean="0">
                <a:latin typeface="+mj-lt"/>
                <a:cs typeface="Courier New"/>
                <a:sym typeface="Wingdings"/>
              </a:rPr>
              <a:t>And </a:t>
            </a:r>
            <a:r>
              <a:rPr lang="en-US" i="1" dirty="0" err="1" smtClean="0">
                <a:latin typeface="+mj-lt"/>
                <a:cs typeface="Courier New"/>
                <a:sym typeface="Wingdings"/>
              </a:rPr>
              <a:t>Docker</a:t>
            </a:r>
            <a:r>
              <a:rPr lang="en-US" i="1" dirty="0" smtClean="0">
                <a:latin typeface="+mj-lt"/>
                <a:cs typeface="Courier New"/>
                <a:sym typeface="Wingdings"/>
              </a:rPr>
              <a:t> is listening on port 80!</a:t>
            </a:r>
          </a:p>
          <a:p>
            <a:pPr lvl="2">
              <a:spcBef>
                <a:spcPts val="0"/>
              </a:spcBef>
            </a:pPr>
            <a:r>
              <a:rPr lang="en-US" i="1" dirty="0" smtClean="0">
                <a:latin typeface="+mj-lt"/>
                <a:cs typeface="Courier New"/>
                <a:sym typeface="Wingdings"/>
              </a:rPr>
              <a:t>When we get to linking containers with the </a:t>
            </a:r>
            <a:r>
              <a:rPr lang="en-US" b="1" i="1" dirty="0" err="1" smtClean="0">
                <a:latin typeface="+mj-lt"/>
                <a:cs typeface="Courier New"/>
                <a:sym typeface="Wingdings"/>
              </a:rPr>
              <a:t>Docker</a:t>
            </a:r>
            <a:r>
              <a:rPr lang="en-US" b="1" i="1" dirty="0" smtClean="0">
                <a:latin typeface="+mj-lt"/>
                <a:cs typeface="Courier New"/>
                <a:sym typeface="Wingdings"/>
              </a:rPr>
              <a:t> YAML file</a:t>
            </a:r>
            <a:r>
              <a:rPr lang="en-US" i="1" dirty="0" smtClean="0">
                <a:latin typeface="+mj-lt"/>
                <a:cs typeface="Courier New"/>
                <a:sym typeface="Wingdings"/>
              </a:rPr>
              <a:t> this is how we will link them. </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217332" y="3953146"/>
            <a:ext cx="2878667" cy="2518834"/>
          </a:xfrm>
          <a:prstGeom prst="rect">
            <a:avLst/>
          </a:prstGeom>
        </p:spPr>
      </p:pic>
    </p:spTree>
    <p:extLst>
      <p:ext uri="{BB962C8B-B14F-4D97-AF65-F5344CB8AC3E}">
        <p14:creationId xmlns:p14="http://schemas.microsoft.com/office/powerpoint/2010/main" val="270582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SHELL: </a:t>
            </a:r>
            <a:r>
              <a:rPr lang="en-US" dirty="0" smtClean="0">
                <a:sym typeface="Wingdings"/>
              </a:rPr>
              <a:t>This instruction allows the default shell used for the shell commands to be overridden. SO- for example- the default shell on LINUX is [“/bin/</a:t>
            </a:r>
            <a:r>
              <a:rPr lang="en-US" dirty="0" err="1" smtClean="0">
                <a:sym typeface="Wingdings"/>
              </a:rPr>
              <a:t>sh</a:t>
            </a:r>
            <a:r>
              <a:rPr lang="en-US" dirty="0" smtClean="0">
                <a:sym typeface="Wingdings"/>
              </a:rPr>
              <a:t>”, “-c”].</a:t>
            </a:r>
          </a:p>
          <a:p>
            <a:pPr lvl="2">
              <a:spcBef>
                <a:spcPts val="0"/>
              </a:spcBef>
            </a:pPr>
            <a:r>
              <a:rPr lang="en-US" i="1" dirty="0" smtClean="0">
                <a:latin typeface="+mj-lt"/>
                <a:cs typeface="Courier New"/>
                <a:sym typeface="Wingdings"/>
              </a:rPr>
              <a:t>This is the one I plan to use in this class- though if you would prefer Windows that can be used with </a:t>
            </a:r>
            <a:r>
              <a:rPr lang="nl-NL" i="1" dirty="0">
                <a:latin typeface="+mj-lt"/>
                <a:cs typeface="Courier New"/>
                <a:sym typeface="Wingdings"/>
              </a:rPr>
              <a:t>["</a:t>
            </a:r>
            <a:r>
              <a:rPr lang="nl-NL" i="1" dirty="0" err="1">
                <a:latin typeface="+mj-lt"/>
                <a:cs typeface="Courier New"/>
                <a:sym typeface="Wingdings"/>
              </a:rPr>
              <a:t>cmd</a:t>
            </a:r>
            <a:r>
              <a:rPr lang="nl-NL" i="1" dirty="0">
                <a:latin typeface="+mj-lt"/>
                <a:cs typeface="Courier New"/>
                <a:sym typeface="Wingdings"/>
              </a:rPr>
              <a:t>", "/S", "/C"</a:t>
            </a:r>
            <a:r>
              <a:rPr lang="nl-NL" i="1" dirty="0" smtClean="0">
                <a:latin typeface="+mj-lt"/>
                <a:cs typeface="Courier New"/>
                <a:sym typeface="Wingdings"/>
              </a:rPr>
              <a:t>]</a:t>
            </a:r>
          </a:p>
          <a:p>
            <a:pPr lvl="2">
              <a:spcBef>
                <a:spcPts val="0"/>
              </a:spcBef>
            </a:pPr>
            <a:r>
              <a:rPr lang="nl-NL" i="1" dirty="0" err="1" smtClean="0">
                <a:latin typeface="+mj-lt"/>
                <a:cs typeface="Courier New"/>
                <a:sym typeface="Wingdings"/>
              </a:rPr>
              <a:t>Basically</a:t>
            </a:r>
            <a:r>
              <a:rPr lang="nl-NL" i="1" dirty="0" smtClean="0">
                <a:latin typeface="+mj-lt"/>
                <a:cs typeface="Courier New"/>
                <a:sym typeface="Wingdings"/>
              </a:rPr>
              <a:t> </a:t>
            </a:r>
            <a:r>
              <a:rPr lang="nl-NL" i="1" dirty="0" err="1" smtClean="0">
                <a:latin typeface="+mj-lt"/>
                <a:cs typeface="Courier New"/>
                <a:sym typeface="Wingdings"/>
              </a:rPr>
              <a:t>this</a:t>
            </a:r>
            <a:r>
              <a:rPr lang="nl-NL" i="1" dirty="0" smtClean="0">
                <a:latin typeface="+mj-lt"/>
                <a:cs typeface="Courier New"/>
                <a:sym typeface="Wingdings"/>
              </a:rPr>
              <a:t> </a:t>
            </a:r>
            <a:r>
              <a:rPr lang="nl-NL" i="1" dirty="0" err="1" smtClean="0">
                <a:latin typeface="+mj-lt"/>
                <a:cs typeface="Courier New"/>
                <a:sym typeface="Wingdings"/>
              </a:rPr>
              <a:t>works</a:t>
            </a:r>
            <a:r>
              <a:rPr lang="nl-NL" i="1" dirty="0" smtClean="0">
                <a:latin typeface="+mj-lt"/>
                <a:cs typeface="Courier New"/>
                <a:sym typeface="Wingdings"/>
              </a:rPr>
              <a:t> as:</a:t>
            </a:r>
          </a:p>
          <a:p>
            <a:pPr lvl="3">
              <a:spcBef>
                <a:spcPts val="0"/>
              </a:spcBef>
            </a:pPr>
            <a:r>
              <a:rPr lang="nl-NL" dirty="0" smtClean="0">
                <a:latin typeface="Courier New"/>
                <a:cs typeface="Courier New"/>
                <a:sym typeface="Wingdings"/>
              </a:rPr>
              <a:t>[“</a:t>
            </a:r>
            <a:r>
              <a:rPr lang="nl-NL" dirty="0" err="1" smtClean="0">
                <a:latin typeface="Courier New"/>
                <a:cs typeface="Courier New"/>
                <a:sym typeface="Wingdings"/>
              </a:rPr>
              <a:t>executable</a:t>
            </a:r>
            <a:r>
              <a:rPr lang="nl-NL" dirty="0" smtClean="0">
                <a:latin typeface="Courier New"/>
                <a:cs typeface="Courier New"/>
                <a:sym typeface="Wingdings"/>
              </a:rPr>
              <a:t>”, “parameter”, “parameter”…]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683000" y="4221206"/>
            <a:ext cx="2628900" cy="2059650"/>
          </a:xfrm>
          <a:prstGeom prst="rect">
            <a:avLst/>
          </a:prstGeom>
        </p:spPr>
      </p:pic>
    </p:spTree>
    <p:extLst>
      <p:ext uri="{BB962C8B-B14F-4D97-AF65-F5344CB8AC3E}">
        <p14:creationId xmlns:p14="http://schemas.microsoft.com/office/powerpoint/2010/main" val="1757775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3214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ADD: </a:t>
            </a:r>
            <a:r>
              <a:rPr lang="en-US" i="1" dirty="0" smtClean="0">
                <a:sym typeface="Wingdings"/>
              </a:rPr>
              <a:t>This is how we add files to our </a:t>
            </a:r>
            <a:r>
              <a:rPr lang="en-US" i="1" dirty="0" err="1" smtClean="0">
                <a:sym typeface="Wingdings"/>
              </a:rPr>
              <a:t>Docker</a:t>
            </a:r>
            <a:r>
              <a:rPr lang="en-US" i="1" dirty="0" smtClean="0">
                <a:sym typeface="Wingdings"/>
              </a:rPr>
              <a:t> container to run them. If you are storing, say, a </a:t>
            </a:r>
            <a:r>
              <a:rPr lang="en-US" b="1" i="1" dirty="0" smtClean="0">
                <a:sym typeface="Wingdings"/>
              </a:rPr>
              <a:t>python</a:t>
            </a:r>
            <a:r>
              <a:rPr lang="en-US" i="1" dirty="0" smtClean="0">
                <a:sym typeface="Wingdings"/>
              </a:rPr>
              <a:t> file locally you can add this to your </a:t>
            </a:r>
            <a:r>
              <a:rPr lang="en-US" i="1" dirty="0" err="1" smtClean="0">
                <a:sym typeface="Wingdings"/>
              </a:rPr>
              <a:t>Dockerfile</a:t>
            </a:r>
            <a:r>
              <a:rPr lang="en-US" i="1" dirty="0" smtClean="0">
                <a:sym typeface="Wingdings"/>
              </a:rPr>
              <a:t> and it will be added in to your </a:t>
            </a:r>
            <a:r>
              <a:rPr lang="en-US" i="1" dirty="0" err="1" smtClean="0">
                <a:sym typeface="Wingdings"/>
              </a:rPr>
              <a:t>Docker</a:t>
            </a:r>
            <a:r>
              <a:rPr lang="en-US" i="1" dirty="0" smtClean="0">
                <a:sym typeface="Wingdings"/>
              </a:rPr>
              <a:t> container on build. It’s built as ADD &lt;</a:t>
            </a:r>
            <a:r>
              <a:rPr lang="en-US" i="1" dirty="0" err="1" smtClean="0">
                <a:sym typeface="Wingdings"/>
              </a:rPr>
              <a:t>src</a:t>
            </a:r>
            <a:r>
              <a:rPr lang="en-US" i="1" dirty="0" smtClean="0">
                <a:sym typeface="Wingdings"/>
              </a:rPr>
              <a:t>&gt; &lt;</a:t>
            </a:r>
            <a:r>
              <a:rPr lang="en-US" i="1" dirty="0" err="1" smtClean="0">
                <a:sym typeface="Wingdings"/>
              </a:rPr>
              <a:t>dest</a:t>
            </a:r>
            <a:r>
              <a:rPr lang="en-US" i="1" dirty="0" smtClean="0">
                <a:sym typeface="Wingdings"/>
              </a:rPr>
              <a:t>&gt; where &lt;</a:t>
            </a:r>
            <a:r>
              <a:rPr lang="en-US" i="1" dirty="0" err="1" smtClean="0">
                <a:sym typeface="Wingdings"/>
              </a:rPr>
              <a:t>src</a:t>
            </a:r>
            <a:r>
              <a:rPr lang="en-US" i="1" dirty="0" smtClean="0">
                <a:sym typeface="Wingdings"/>
              </a:rPr>
              <a:t>&gt; can be a URL, a local directory (in which case all files in the directory are copied) or a tar file (in which case it is unpacked as a directory). </a:t>
            </a:r>
          </a:p>
          <a:p>
            <a:pPr lvl="2">
              <a:spcBef>
                <a:spcPts val="0"/>
              </a:spcBef>
            </a:pPr>
            <a:r>
              <a:rPr lang="en-US" i="1" dirty="0" smtClean="0">
                <a:sym typeface="Wingdings"/>
              </a:rPr>
              <a:t>It will have a default permissions value of </a:t>
            </a:r>
            <a:r>
              <a:rPr lang="en-US" b="1" i="1" dirty="0" smtClean="0">
                <a:sym typeface="Wingdings"/>
              </a:rPr>
              <a:t>600</a:t>
            </a:r>
            <a:r>
              <a:rPr lang="en-US" i="1" dirty="0" smtClean="0">
                <a:sym typeface="Wingdings"/>
              </a:rPr>
              <a:t> on build. </a:t>
            </a:r>
          </a:p>
          <a:p>
            <a:pPr lvl="2">
              <a:spcBef>
                <a:spcPts val="0"/>
              </a:spcBef>
            </a:pPr>
            <a:r>
              <a:rPr lang="en-US" i="1" dirty="0" smtClean="0">
                <a:sym typeface="Wingdings"/>
              </a:rPr>
              <a:t>If &lt;</a:t>
            </a:r>
            <a:r>
              <a:rPr lang="en-US" i="1" dirty="0" err="1" smtClean="0">
                <a:sym typeface="Wingdings"/>
              </a:rPr>
              <a:t>dest</a:t>
            </a:r>
            <a:r>
              <a:rPr lang="en-US" i="1" dirty="0" smtClean="0">
                <a:sym typeface="Wingdings"/>
              </a:rPr>
              <a:t>&gt; ends with a trailing “/” then &lt;</a:t>
            </a:r>
            <a:r>
              <a:rPr lang="en-US" i="1" dirty="0" err="1" smtClean="0">
                <a:sym typeface="Wingdings"/>
              </a:rPr>
              <a:t>src</a:t>
            </a:r>
            <a:r>
              <a:rPr lang="en-US" i="1" dirty="0" smtClean="0">
                <a:sym typeface="Wingdings"/>
              </a:rPr>
              <a:t>&gt; is copied in there.</a:t>
            </a:r>
          </a:p>
          <a:p>
            <a:pPr lvl="2">
              <a:spcBef>
                <a:spcPts val="0"/>
              </a:spcBef>
            </a:pPr>
            <a:r>
              <a:rPr lang="en-US" i="1" dirty="0" smtClean="0">
                <a:sym typeface="Wingdings"/>
              </a:rPr>
              <a:t>Wildcards *are* allowed here. </a:t>
            </a:r>
          </a:p>
          <a:p>
            <a:pPr marL="1047750" lvl="2" indent="0">
              <a:spcBef>
                <a:spcPts val="0"/>
              </a:spcBef>
              <a:buNone/>
            </a:pPr>
            <a:r>
              <a:rPr lang="en-US" dirty="0">
                <a:latin typeface="Courier New"/>
                <a:cs typeface="Courier New"/>
                <a:sym typeface="Wingdings"/>
              </a:rPr>
              <a:t>ADD </a:t>
            </a:r>
            <a:r>
              <a:rPr lang="en-US" dirty="0" err="1">
                <a:latin typeface="Courier New"/>
                <a:cs typeface="Courier New"/>
                <a:sym typeface="Wingdings"/>
              </a:rPr>
              <a:t>src</a:t>
            </a:r>
            <a:r>
              <a:rPr lang="en-US" dirty="0">
                <a:latin typeface="Courier New"/>
                <a:cs typeface="Courier New"/>
                <a:sym typeface="Wingdings"/>
              </a:rPr>
              <a:t>/</a:t>
            </a:r>
            <a:r>
              <a:rPr lang="en-US" dirty="0" err="1" smtClean="0">
                <a:latin typeface="Courier New"/>
                <a:cs typeface="Courier New"/>
                <a:sym typeface="Wingdings"/>
              </a:rPr>
              <a:t>file.py</a:t>
            </a:r>
            <a:r>
              <a:rPr lang="en-US" dirty="0" smtClean="0">
                <a:latin typeface="Courier New"/>
                <a:cs typeface="Courier New"/>
                <a:sym typeface="Wingdings"/>
              </a:rPr>
              <a:t> </a:t>
            </a:r>
            <a:r>
              <a:rPr lang="en-US" dirty="0">
                <a:latin typeface="Courier New"/>
                <a:cs typeface="Courier New"/>
                <a:sym typeface="Wingdings"/>
              </a:rPr>
              <a:t>/</a:t>
            </a:r>
            <a:r>
              <a:rPr lang="en-US" dirty="0" err="1">
                <a:latin typeface="Courier New"/>
                <a:cs typeface="Courier New"/>
                <a:sym typeface="Wingdings"/>
              </a:rPr>
              <a:t>usr</a:t>
            </a:r>
            <a:r>
              <a:rPr lang="en-US" dirty="0">
                <a:latin typeface="Courier New"/>
                <a:cs typeface="Courier New"/>
                <a:sym typeface="Wingdings"/>
              </a:rPr>
              <a:t>/include/</a:t>
            </a:r>
            <a:r>
              <a:rPr lang="en-US" dirty="0" err="1">
                <a:latin typeface="Courier New"/>
                <a:cs typeface="Courier New"/>
                <a:sym typeface="Wingdings"/>
              </a:rPr>
              <a:t>mylib</a:t>
            </a:r>
            <a:r>
              <a:rPr lang="en-US" dirty="0">
                <a:latin typeface="Courier New"/>
                <a:cs typeface="Courier New"/>
                <a:sym typeface="Wingdings"/>
              </a:rPr>
              <a:t>/</a:t>
            </a:r>
            <a:r>
              <a:rPr lang="en-US" dirty="0" err="1" smtClean="0">
                <a:latin typeface="Courier New"/>
                <a:cs typeface="Courier New"/>
                <a:sym typeface="Wingdings"/>
              </a:rPr>
              <a:t>file.py</a:t>
            </a:r>
            <a:endParaRPr lang="en-US" dirty="0">
              <a:latin typeface="Courier New"/>
              <a:cs typeface="Courier New"/>
              <a:sym typeface="Wingdings"/>
            </a:endParaRPr>
          </a:p>
          <a:p>
            <a:pPr lvl="2">
              <a:spcBef>
                <a:spcPts val="0"/>
              </a:spcBef>
            </a:pPr>
            <a:endParaRPr lang="en-US" i="1" dirty="0" smtClean="0">
              <a:sym typeface="Wingdings"/>
            </a:endParaRPr>
          </a:p>
          <a:p>
            <a:pPr lvl="2">
              <a:spcBef>
                <a:spcPts val="0"/>
              </a:spcBef>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147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sz="3800" b="0" i="0" u="none" strike="noStrike" cap="none" dirty="0" err="1" smtClean="0">
                <a:solidFill>
                  <a:schemeClr val="lt1"/>
                </a:solidFill>
                <a:latin typeface="Arial"/>
                <a:ea typeface="Arial"/>
                <a:cs typeface="Arial"/>
                <a:sym typeface="Arial"/>
              </a:rPr>
              <a:t>Docker</a:t>
            </a:r>
            <a:r>
              <a:rPr lang="en-US" sz="3800" b="0" i="0" u="none" strike="noStrike" cap="none" dirty="0" smtClean="0">
                <a:solidFill>
                  <a:schemeClr val="lt1"/>
                </a:solidFill>
                <a:latin typeface="Arial"/>
                <a:ea typeface="Arial"/>
                <a:cs typeface="Arial"/>
                <a:sym typeface="Arial"/>
              </a:rPr>
              <a:t>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smtClean="0">
                <a:solidFill>
                  <a:srgbClr val="000000"/>
                </a:solidFill>
              </a:rPr>
              <a:t>Most of our labs will come from the perspective of the developer- though we will also talk (on day three) about the role that ops will play in deployment of </a:t>
            </a:r>
            <a:r>
              <a:rPr lang="en-US" dirty="0" err="1" smtClean="0">
                <a:solidFill>
                  <a:srgbClr val="000000"/>
                </a:solidFill>
              </a:rPr>
              <a:t>docker</a:t>
            </a:r>
            <a:r>
              <a:rPr lang="en-US" dirty="0" smtClean="0">
                <a:solidFill>
                  <a:srgbClr val="000000"/>
                </a:solidFill>
              </a:rPr>
              <a:t> containers and the most efficient way to handle this.</a:t>
            </a:r>
          </a:p>
          <a:p>
            <a:pPr marL="457200" indent="-457200">
              <a:spcBef>
                <a:spcPts val="0"/>
              </a:spcBef>
              <a:buSzPct val="100000"/>
            </a:pPr>
            <a:r>
              <a:rPr lang="en-US" dirty="0" smtClean="0">
                <a:solidFill>
                  <a:srgbClr val="000000"/>
                </a:solidFill>
              </a:rPr>
              <a:t>I have created Vagrant machines for us to use when creating </a:t>
            </a:r>
            <a:r>
              <a:rPr lang="en-US" dirty="0" err="1" smtClean="0">
                <a:solidFill>
                  <a:srgbClr val="000000"/>
                </a:solidFill>
              </a:rPr>
              <a:t>docker</a:t>
            </a:r>
            <a:r>
              <a:rPr lang="en-US" dirty="0" smtClean="0">
                <a:solidFill>
                  <a:srgbClr val="000000"/>
                </a:solidFill>
              </a:rPr>
              <a:t> containers. This should make our system OS agnostic.</a:t>
            </a:r>
          </a:p>
          <a:p>
            <a:pPr marL="457200" indent="-457200">
              <a:spcBef>
                <a:spcPts val="0"/>
              </a:spcBef>
              <a:buSzPct val="100000"/>
            </a:pPr>
            <a:endParaRPr lang="en-US" b="1" dirty="0" smtClean="0">
              <a:solidFill>
                <a:srgbClr val="008000"/>
              </a:solidFill>
            </a:endParaRP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smtClean="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27182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ONBUILD [INSTRUCTION]:</a:t>
            </a:r>
            <a:r>
              <a:rPr lang="en-US" b="1" i="1" dirty="0" smtClean="0">
                <a:sym typeface="Wingdings"/>
              </a:rPr>
              <a:t> </a:t>
            </a:r>
            <a:r>
              <a:rPr lang="en-US" i="1" dirty="0" smtClean="0">
                <a:sym typeface="Wingdings"/>
              </a:rPr>
              <a:t>This is how you would add a trigger instruction to be executed at a later time if this image is used as the base for another build. </a:t>
            </a:r>
          </a:p>
          <a:p>
            <a:pPr lvl="2">
              <a:spcBef>
                <a:spcPts val="0"/>
              </a:spcBef>
            </a:pPr>
            <a:r>
              <a:rPr lang="en-US" i="1" dirty="0" smtClean="0">
                <a:latin typeface="+mn-lt"/>
                <a:cs typeface="Courier New"/>
                <a:sym typeface="Wingdings"/>
              </a:rPr>
              <a:t>The trigger will be executed in the context of the downstream build, as if it had been inserted immediately after the FROM instruction in the downstream </a:t>
            </a:r>
            <a:r>
              <a:rPr lang="en-US" i="1" dirty="0" err="1" smtClean="0">
                <a:latin typeface="+mn-lt"/>
                <a:cs typeface="Courier New"/>
                <a:sym typeface="Wingdings"/>
              </a:rPr>
              <a:t>Dockerfile</a:t>
            </a:r>
            <a:r>
              <a:rPr lang="en-US" i="1" dirty="0" smtClean="0">
                <a:latin typeface="+mn-lt"/>
                <a:cs typeface="Courier New"/>
                <a:sym typeface="Wingdings"/>
              </a:rPr>
              <a:t>. </a:t>
            </a:r>
          </a:p>
          <a:p>
            <a:pPr lvl="2">
              <a:spcBef>
                <a:spcPts val="0"/>
              </a:spcBef>
            </a:pPr>
            <a:r>
              <a:rPr lang="en-US" i="1" dirty="0" smtClean="0">
                <a:latin typeface="+mn-lt"/>
                <a:cs typeface="Courier New"/>
                <a:sym typeface="Wingdings"/>
              </a:rPr>
              <a:t>This is primarily if you intend for your container to become the base image for future containers- you might do:</a:t>
            </a: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ONBUILD RUN /</a:t>
            </a:r>
            <a:r>
              <a:rPr lang="en-US" dirty="0" err="1" smtClean="0">
                <a:latin typeface="Courier New"/>
                <a:cs typeface="Courier New"/>
                <a:sym typeface="Wingdings"/>
              </a:rPr>
              <a:t>usr</a:t>
            </a:r>
            <a:r>
              <a:rPr lang="en-US" dirty="0" smtClean="0">
                <a:latin typeface="Courier New"/>
                <a:cs typeface="Courier New"/>
                <a:sym typeface="Wingdings"/>
              </a:rPr>
              <a:t>/</a:t>
            </a:r>
            <a:r>
              <a:rPr lang="en-US" dirty="0" err="1" smtClean="0">
                <a:latin typeface="Courier New"/>
                <a:cs typeface="Courier New"/>
                <a:sym typeface="Wingdings"/>
              </a:rPr>
              <a:t>sbin</a:t>
            </a:r>
            <a:r>
              <a:rPr lang="en-US" dirty="0" smtClean="0">
                <a:latin typeface="Courier New"/>
                <a:cs typeface="Courier New"/>
                <a:sym typeface="Wingdings"/>
              </a:rPr>
              <a:t>/</a:t>
            </a:r>
            <a:r>
              <a:rPr lang="en-US" dirty="0" err="1" smtClean="0">
                <a:latin typeface="Courier New"/>
                <a:cs typeface="Courier New"/>
                <a:sym typeface="Wingdings"/>
              </a:rPr>
              <a:t>hereisathing.sh</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2348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COPY: </a:t>
            </a:r>
            <a:r>
              <a:rPr lang="en-US" dirty="0" smtClean="0">
                <a:sym typeface="Wingdings"/>
              </a:rPr>
              <a:t>Basically </a:t>
            </a:r>
            <a:r>
              <a:rPr lang="en-US" b="1" dirty="0" smtClean="0">
                <a:sym typeface="Wingdings"/>
              </a:rPr>
              <a:t>ADD</a:t>
            </a:r>
            <a:r>
              <a:rPr lang="en-US" dirty="0" smtClean="0">
                <a:sym typeface="Wingdings"/>
              </a:rPr>
              <a:t> without the tar auto-extraction capability. </a:t>
            </a:r>
          </a:p>
          <a:p>
            <a:pPr lvl="2">
              <a:spcBef>
                <a:spcPts val="0"/>
              </a:spcBef>
            </a:pPr>
            <a:r>
              <a:rPr lang="en-US" dirty="0" smtClean="0">
                <a:latin typeface="+mn-lt"/>
                <a:cs typeface="Courier New"/>
                <a:sym typeface="Wingdings"/>
              </a:rPr>
              <a:t>Generally I utilize </a:t>
            </a:r>
            <a:r>
              <a:rPr lang="en-US" b="1" dirty="0" smtClean="0">
                <a:latin typeface="+mn-lt"/>
                <a:cs typeface="Courier New"/>
                <a:sym typeface="Wingdings"/>
              </a:rPr>
              <a:t>ADD</a:t>
            </a:r>
            <a:r>
              <a:rPr lang="en-US" dirty="0" smtClean="0">
                <a:latin typeface="+mn-lt"/>
                <a:cs typeface="Courier New"/>
                <a:sym typeface="Wingdings"/>
              </a:rPr>
              <a:t>- but </a:t>
            </a:r>
            <a:r>
              <a:rPr lang="en-US" b="1" dirty="0" smtClean="0">
                <a:latin typeface="+mn-lt"/>
                <a:cs typeface="Courier New"/>
                <a:sym typeface="Wingdings"/>
              </a:rPr>
              <a:t>COPY </a:t>
            </a:r>
            <a:r>
              <a:rPr lang="en-US" dirty="0" smtClean="0">
                <a:latin typeface="+mn-lt"/>
                <a:cs typeface="Courier New"/>
                <a:sym typeface="Wingdings"/>
              </a:rPr>
              <a:t>does a lot of the same things</a:t>
            </a:r>
          </a:p>
          <a:p>
            <a:pPr lvl="3">
              <a:spcBef>
                <a:spcPts val="0"/>
              </a:spcBef>
            </a:pPr>
            <a:r>
              <a:rPr lang="en-US" dirty="0" smtClean="0">
                <a:latin typeface="+mn-lt"/>
                <a:cs typeface="Courier New"/>
                <a:sym typeface="Wingdings"/>
              </a:rPr>
              <a:t>It copies files from &lt;</a:t>
            </a:r>
            <a:r>
              <a:rPr lang="en-US" dirty="0" err="1" smtClean="0">
                <a:latin typeface="+mn-lt"/>
                <a:cs typeface="Courier New"/>
                <a:sym typeface="Wingdings"/>
              </a:rPr>
              <a:t>src</a:t>
            </a:r>
            <a:r>
              <a:rPr lang="en-US" dirty="0" smtClean="0">
                <a:latin typeface="+mn-lt"/>
                <a:cs typeface="Courier New"/>
                <a:sym typeface="Wingdings"/>
              </a:rPr>
              <a:t>&gt; to &lt;</a:t>
            </a:r>
            <a:r>
              <a:rPr lang="en-US" dirty="0" err="1" smtClean="0">
                <a:latin typeface="+mn-lt"/>
                <a:cs typeface="Courier New"/>
                <a:sym typeface="Wingdings"/>
              </a:rPr>
              <a:t>dest</a:t>
            </a:r>
            <a:r>
              <a:rPr lang="en-US" dirty="0" smtClean="0">
                <a:latin typeface="+mn-lt"/>
                <a:cs typeface="Courier New"/>
                <a:sym typeface="Wingdings"/>
              </a:rPr>
              <a:t>&gt; where the files can either be </a:t>
            </a:r>
            <a:r>
              <a:rPr lang="en-US" b="1" dirty="0" smtClean="0">
                <a:latin typeface="+mn-lt"/>
                <a:cs typeface="Courier New"/>
                <a:sym typeface="Wingdings"/>
              </a:rPr>
              <a:t>absolute paths</a:t>
            </a:r>
            <a:r>
              <a:rPr lang="en-US" dirty="0" smtClean="0">
                <a:latin typeface="+mn-lt"/>
                <a:cs typeface="Courier New"/>
                <a:sym typeface="Wingdings"/>
              </a:rPr>
              <a:t> or </a:t>
            </a:r>
            <a:r>
              <a:rPr lang="en-US" b="1" dirty="0" smtClean="0">
                <a:latin typeface="+mn-lt"/>
                <a:cs typeface="Courier New"/>
                <a:sym typeface="Wingdings"/>
              </a:rPr>
              <a:t>paths relative to the WORKDIR (more on that later)</a:t>
            </a:r>
            <a:endParaRPr lang="en-US"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186289" y="3968045"/>
            <a:ext cx="3492500" cy="2324100"/>
          </a:xfrm>
          <a:prstGeom prst="rect">
            <a:avLst/>
          </a:prstGeom>
        </p:spPr>
      </p:pic>
    </p:spTree>
    <p:extLst>
      <p:ext uri="{BB962C8B-B14F-4D97-AF65-F5344CB8AC3E}">
        <p14:creationId xmlns:p14="http://schemas.microsoft.com/office/powerpoint/2010/main" val="1328726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RUN: </a:t>
            </a:r>
            <a:r>
              <a:rPr lang="en-US" i="1" dirty="0" smtClean="0">
                <a:sym typeface="Wingdings"/>
              </a:rPr>
              <a:t>This is usually the most used and most filled section of the </a:t>
            </a:r>
            <a:r>
              <a:rPr lang="en-US" i="1" dirty="0" err="1" smtClean="0">
                <a:sym typeface="Wingdings"/>
              </a:rPr>
              <a:t>DockerFile</a:t>
            </a:r>
            <a:r>
              <a:rPr lang="en-US" i="1" dirty="0" smtClean="0">
                <a:sym typeface="Wingdings"/>
              </a:rPr>
              <a:t>.</a:t>
            </a:r>
          </a:p>
          <a:p>
            <a:pPr lvl="2">
              <a:spcBef>
                <a:spcPts val="0"/>
              </a:spcBef>
            </a:pPr>
            <a:r>
              <a:rPr lang="en-US" i="1" dirty="0" smtClean="0">
                <a:latin typeface="+mn-lt"/>
                <a:cs typeface="Courier New"/>
                <a:sym typeface="Wingdings"/>
              </a:rPr>
              <a:t>This is where you list your shell commands that run on build. </a:t>
            </a:r>
          </a:p>
          <a:p>
            <a:pPr lvl="2">
              <a:spcBef>
                <a:spcPts val="0"/>
              </a:spcBef>
            </a:pPr>
            <a:r>
              <a:rPr lang="en-US" b="1" i="1" dirty="0" smtClean="0">
                <a:latin typeface="+mn-lt"/>
                <a:cs typeface="Courier New"/>
                <a:sym typeface="Wingdings"/>
              </a:rPr>
              <a:t>Most</a:t>
            </a:r>
            <a:r>
              <a:rPr lang="en-US" i="1" dirty="0" smtClean="0">
                <a:latin typeface="+mn-lt"/>
                <a:cs typeface="Courier New"/>
                <a:sym typeface="Wingdings"/>
              </a:rPr>
              <a:t> of the time you are going to be setting up all of the libraries and packages you want with the image you are going to build using this command. So basically your command would look like this:</a:t>
            </a:r>
          </a:p>
          <a:p>
            <a:r>
              <a:rPr lang="en-US" sz="1600" dirty="0">
                <a:latin typeface="Courier New"/>
                <a:cs typeface="Courier New"/>
              </a:rPr>
              <a:t>RUN yum update -y &amp;&amp; yum install fuse fuse-</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wget</a:t>
            </a:r>
            <a:r>
              <a:rPr lang="en-US" sz="1600" dirty="0">
                <a:latin typeface="Courier New"/>
                <a:cs typeface="Courier New"/>
              </a:rPr>
              <a:t> </a:t>
            </a:r>
            <a:r>
              <a:rPr lang="en-US" sz="1600" dirty="0" err="1">
                <a:latin typeface="Courier New"/>
                <a:cs typeface="Courier New"/>
              </a:rPr>
              <a:t>sudo</a:t>
            </a:r>
            <a:r>
              <a:rPr lang="en-US" sz="1600" dirty="0">
                <a:latin typeface="Courier New"/>
                <a:cs typeface="Courier New"/>
              </a:rPr>
              <a:t> </a:t>
            </a:r>
            <a:r>
              <a:rPr lang="en-US" sz="1600" dirty="0" err="1">
                <a:latin typeface="Courier New"/>
                <a:cs typeface="Courier New"/>
              </a:rPr>
              <a:t>pylint</a:t>
            </a:r>
            <a:r>
              <a:rPr lang="en-US" sz="1600" dirty="0">
                <a:latin typeface="Courier New"/>
                <a:cs typeface="Courier New"/>
              </a:rPr>
              <a:t> </a:t>
            </a:r>
            <a:r>
              <a:rPr lang="en-US" sz="1600" dirty="0" err="1">
                <a:latin typeface="Courier New"/>
                <a:cs typeface="Courier New"/>
              </a:rPr>
              <a:t>git</a:t>
            </a:r>
            <a:r>
              <a:rPr lang="en-US" sz="1600" dirty="0">
                <a:latin typeface="Courier New"/>
                <a:cs typeface="Courier New"/>
              </a:rPr>
              <a:t> </a:t>
            </a:r>
            <a:r>
              <a:rPr lang="en-US" sz="1600" dirty="0" err="1">
                <a:latin typeface="Courier New"/>
                <a:cs typeface="Courier New"/>
              </a:rPr>
              <a:t>mariadb-devel</a:t>
            </a:r>
            <a:r>
              <a:rPr lang="en-US" sz="1600" dirty="0">
                <a:latin typeface="Courier New"/>
                <a:cs typeface="Courier New"/>
              </a:rPr>
              <a:t> which tar </a:t>
            </a:r>
            <a:r>
              <a:rPr lang="en-US" sz="1600" dirty="0" err="1">
                <a:latin typeface="Courier New"/>
                <a:cs typeface="Courier New"/>
              </a:rPr>
              <a:t>nc</a:t>
            </a:r>
            <a:r>
              <a:rPr lang="en-US" sz="1600" dirty="0">
                <a:latin typeface="Courier New"/>
                <a:cs typeface="Courier New"/>
              </a:rPr>
              <a:t> unzip curl </a:t>
            </a:r>
            <a:r>
              <a:rPr lang="en-US" sz="1600" dirty="0" err="1">
                <a:latin typeface="Courier New"/>
                <a:cs typeface="Courier New"/>
              </a:rPr>
              <a:t>libffi-devel</a:t>
            </a:r>
            <a:r>
              <a:rPr lang="en-US" sz="1600" dirty="0">
                <a:latin typeface="Courier New"/>
                <a:cs typeface="Courier New"/>
              </a:rPr>
              <a:t> </a:t>
            </a:r>
            <a:r>
              <a:rPr lang="en-US" sz="1600" dirty="0" err="1">
                <a:latin typeface="Courier New"/>
                <a:cs typeface="Courier New"/>
              </a:rPr>
              <a:t>postgresql-devel</a:t>
            </a:r>
            <a:r>
              <a:rPr lang="en-US" sz="1600" dirty="0">
                <a:latin typeface="Courier New"/>
                <a:cs typeface="Courier New"/>
              </a:rPr>
              <a:t> </a:t>
            </a:r>
            <a:r>
              <a:rPr lang="en-US" sz="1600" dirty="0" err="1">
                <a:latin typeface="Courier New"/>
                <a:cs typeface="Courier New"/>
              </a:rPr>
              <a:t>netcat</a:t>
            </a:r>
            <a:r>
              <a:rPr lang="en-US" sz="1600" dirty="0">
                <a:latin typeface="Courier New"/>
                <a:cs typeface="Courier New"/>
              </a:rPr>
              <a:t> python-</a:t>
            </a:r>
            <a:r>
              <a:rPr lang="en-US" sz="1600" dirty="0" err="1">
                <a:latin typeface="Courier New"/>
                <a:cs typeface="Courier New"/>
              </a:rPr>
              <a:t>devel</a:t>
            </a:r>
            <a:r>
              <a:rPr lang="en-US" sz="1600" dirty="0">
                <a:latin typeface="Courier New"/>
                <a:cs typeface="Courier New"/>
              </a:rPr>
              <a:t> python-pip -y \</a:t>
            </a:r>
          </a:p>
          <a:p>
            <a:r>
              <a:rPr lang="en-US" sz="1600" dirty="0">
                <a:latin typeface="Courier New"/>
                <a:cs typeface="Courier New"/>
              </a:rPr>
              <a:t>    &amp;&amp; yum install -y krb5-devel curl-</a:t>
            </a:r>
            <a:r>
              <a:rPr lang="en-US" sz="1600" dirty="0" err="1">
                <a:latin typeface="Courier New"/>
                <a:cs typeface="Courier New"/>
              </a:rPr>
              <a:t>devel</a:t>
            </a:r>
            <a:r>
              <a:rPr lang="en-US" sz="1600" dirty="0">
                <a:latin typeface="Courier New"/>
                <a:cs typeface="Courier New"/>
              </a:rPr>
              <a:t> </a:t>
            </a:r>
            <a:r>
              <a:rPr lang="en-US" sz="1600" dirty="0" err="1">
                <a:latin typeface="Courier New"/>
                <a:cs typeface="Courier New"/>
              </a:rPr>
              <a:t>cyrus-sasl-devel</a:t>
            </a:r>
            <a:r>
              <a:rPr lang="en-US" sz="1600" dirty="0">
                <a:latin typeface="Courier New"/>
                <a:cs typeface="Courier New"/>
              </a:rPr>
              <a:t> </a:t>
            </a:r>
            <a:r>
              <a:rPr lang="en-US" sz="1600" dirty="0" err="1">
                <a:latin typeface="Courier New"/>
                <a:cs typeface="Courier New"/>
              </a:rPr>
              <a:t>openssl-devel</a:t>
            </a:r>
            <a:r>
              <a:rPr lang="en-US" sz="1600" dirty="0">
                <a:latin typeface="Courier New"/>
                <a:cs typeface="Courier New"/>
              </a:rPr>
              <a:t> make </a:t>
            </a:r>
            <a:r>
              <a:rPr lang="en-US" sz="1600" dirty="0" err="1">
                <a:latin typeface="Courier New"/>
                <a:cs typeface="Courier New"/>
              </a:rPr>
              <a:t>gcc</a:t>
            </a:r>
            <a:r>
              <a:rPr lang="en-US" sz="1600" dirty="0">
                <a:latin typeface="Courier New"/>
                <a:cs typeface="Courier New"/>
              </a:rPr>
              <a:t> </a:t>
            </a:r>
            <a:r>
              <a:rPr lang="en-US" sz="1600" dirty="0" err="1">
                <a:latin typeface="Courier New"/>
                <a:cs typeface="Courier New"/>
              </a:rPr>
              <a:t>gcc-c</a:t>
            </a:r>
            <a:r>
              <a:rPr lang="en-US" sz="1600" dirty="0">
                <a:latin typeface="Courier New"/>
                <a:cs typeface="Courier New"/>
              </a:rPr>
              <a:t>++ patch </a:t>
            </a:r>
            <a:r>
              <a:rPr lang="en-US" sz="1600" dirty="0" err="1">
                <a:latin typeface="Courier New"/>
                <a:cs typeface="Courier New"/>
              </a:rPr>
              <a:t>cmake</a:t>
            </a:r>
            <a:r>
              <a:rPr lang="en-US" sz="1600" dirty="0">
                <a:latin typeface="Courier New"/>
                <a:cs typeface="Courier New"/>
              </a:rPr>
              <a:t> </a:t>
            </a:r>
            <a:r>
              <a:rPr lang="en-US" sz="1600" dirty="0" err="1">
                <a:latin typeface="Courier New"/>
                <a:cs typeface="Courier New"/>
              </a:rPr>
              <a:t>libxslt-devel</a:t>
            </a:r>
            <a:r>
              <a:rPr lang="en-US" sz="1600" dirty="0">
                <a:latin typeface="Courier New"/>
                <a:cs typeface="Courier New"/>
              </a:rPr>
              <a:t> glib2-devel libxml2-devel </a:t>
            </a:r>
            <a:r>
              <a:rPr lang="en-US" sz="1600" dirty="0" err="1">
                <a:latin typeface="Courier New"/>
                <a:cs typeface="Courier New"/>
              </a:rPr>
              <a:t>blas-devel</a:t>
            </a:r>
            <a:r>
              <a:rPr lang="en-US" sz="1600" dirty="0">
                <a:latin typeface="Courier New"/>
                <a:cs typeface="Courier New"/>
              </a:rPr>
              <a:t> </a:t>
            </a:r>
            <a:r>
              <a:rPr lang="en-US" sz="1600" dirty="0" err="1">
                <a:latin typeface="Courier New"/>
                <a:cs typeface="Courier New"/>
              </a:rPr>
              <a:t>lapack-devel</a:t>
            </a:r>
            <a:r>
              <a:rPr lang="en-US" sz="1600" dirty="0">
                <a:latin typeface="Courier New"/>
                <a:cs typeface="Courier New"/>
              </a:rPr>
              <a:t> -y \</a:t>
            </a:r>
          </a:p>
          <a:p>
            <a:r>
              <a:rPr lang="en-US" sz="1600" dirty="0">
                <a:latin typeface="Courier New"/>
                <a:cs typeface="Courier New"/>
              </a:rPr>
              <a:t>  </a:t>
            </a:r>
            <a:endParaRPr lang="en-US" i="1" dirty="0" smtClean="0">
              <a:latin typeface="+mn-lt"/>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03776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dirty="0" smtClean="0">
                <a:sym typeface="Wingdings"/>
              </a:rPr>
              <a:t>As a developer the way we manage our </a:t>
            </a:r>
            <a:r>
              <a:rPr lang="en-US" b="1" dirty="0" err="1" smtClean="0">
                <a:sym typeface="Wingdings"/>
              </a:rPr>
              <a:t>Dockerfile</a:t>
            </a:r>
            <a:r>
              <a:rPr lang="en-US" dirty="0" smtClean="0">
                <a:sym typeface="Wingdings"/>
              </a:rPr>
              <a:t> is that I pull the most recent version before I develop and then if I want, say, a </a:t>
            </a:r>
            <a:r>
              <a:rPr lang="en-US" b="1" dirty="0" smtClean="0">
                <a:sym typeface="Wingdings"/>
              </a:rPr>
              <a:t>python</a:t>
            </a:r>
            <a:r>
              <a:rPr lang="en-US" dirty="0" smtClean="0">
                <a:sym typeface="Wingdings"/>
              </a:rPr>
              <a:t> library or something then I will edit the </a:t>
            </a:r>
            <a:r>
              <a:rPr lang="en-US" b="1" dirty="0" err="1" smtClean="0">
                <a:sym typeface="Wingdings"/>
              </a:rPr>
              <a:t>Dockerfile</a:t>
            </a:r>
            <a:r>
              <a:rPr lang="en-US" dirty="0" smtClean="0">
                <a:sym typeface="Wingdings"/>
              </a:rPr>
              <a:t> with a </a:t>
            </a:r>
            <a:r>
              <a:rPr lang="en-US" b="1" dirty="0" smtClean="0">
                <a:sym typeface="Wingdings"/>
              </a:rPr>
              <a:t>pip install </a:t>
            </a:r>
            <a:r>
              <a:rPr lang="en-US" b="1" dirty="0" err="1" smtClean="0">
                <a:sym typeface="Wingdings"/>
              </a:rPr>
              <a:t>foobar</a:t>
            </a:r>
            <a:endParaRPr lang="en-US" b="1" dirty="0" smtClean="0">
              <a:sym typeface="Wingdings"/>
            </a:endParaRPr>
          </a:p>
          <a:p>
            <a:pPr lvl="1">
              <a:spcBef>
                <a:spcPts val="0"/>
              </a:spcBef>
            </a:pPr>
            <a:r>
              <a:rPr lang="en-US" dirty="0" smtClean="0">
                <a:sym typeface="Wingdings"/>
              </a:rPr>
              <a:t>From here I would do a </a:t>
            </a:r>
            <a:r>
              <a:rPr lang="en-US" b="1" dirty="0" smtClean="0">
                <a:sym typeface="Wingdings"/>
              </a:rPr>
              <a:t>pull request</a:t>
            </a:r>
            <a:r>
              <a:rPr lang="en-US" dirty="0" smtClean="0">
                <a:sym typeface="Wingdings"/>
              </a:rPr>
              <a:t> which, assuming my sys team approved it, that library would be added to the </a:t>
            </a:r>
            <a:r>
              <a:rPr lang="en-US" b="1" dirty="0" err="1" smtClean="0">
                <a:sym typeface="Wingdings"/>
              </a:rPr>
              <a:t>Dockerfile</a:t>
            </a:r>
            <a:r>
              <a:rPr lang="en-US" dirty="0" smtClean="0">
                <a:sym typeface="Wingdings"/>
              </a:rPr>
              <a:t> and we would be off to the races. </a:t>
            </a:r>
          </a:p>
          <a:p>
            <a:pPr lvl="1">
              <a:spcBef>
                <a:spcPts val="0"/>
              </a:spcBef>
            </a:pPr>
            <a:r>
              <a:rPr lang="en-US" b="1" dirty="0" smtClean="0">
                <a:latin typeface="+mn-lt"/>
                <a:cs typeface="Courier New"/>
                <a:sym typeface="Wingdings"/>
              </a:rPr>
              <a:t>RUN</a:t>
            </a:r>
            <a:r>
              <a:rPr lang="en-US" dirty="0" smtClean="0">
                <a:latin typeface="+mn-lt"/>
                <a:cs typeface="Courier New"/>
                <a:sym typeface="Wingdings"/>
              </a:rPr>
              <a:t> can be used with different shells as well (</a:t>
            </a:r>
            <a:r>
              <a:rPr lang="en-US" dirty="0" err="1" smtClean="0">
                <a:latin typeface="+mn-lt"/>
                <a:cs typeface="Courier New"/>
                <a:sym typeface="Wingdings"/>
              </a:rPr>
              <a:t>i.e</a:t>
            </a:r>
            <a:r>
              <a:rPr lang="en-US" dirty="0" smtClean="0">
                <a:latin typeface="+mn-lt"/>
                <a:cs typeface="Courier New"/>
                <a:sym typeface="Wingdings"/>
              </a:rPr>
              <a:t>: </a:t>
            </a:r>
            <a:br>
              <a:rPr lang="en-US" dirty="0" smtClean="0">
                <a:latin typeface="+mn-lt"/>
                <a:cs typeface="Courier New"/>
                <a:sym typeface="Wingdings"/>
              </a:rPr>
            </a:br>
            <a:endParaRPr lang="en-US" dirty="0" smtClean="0">
              <a:latin typeface="+mn-lt"/>
              <a:cs typeface="Courier New"/>
              <a:sym typeface="Wingdings"/>
            </a:endParaRPr>
          </a:p>
          <a:p>
            <a:pPr marL="603250" lvl="1" indent="0">
              <a:spcBef>
                <a:spcPts val="0"/>
              </a:spcBef>
              <a:buNone/>
            </a:pPr>
            <a:r>
              <a:rPr lang="en-US" dirty="0" smtClean="0">
                <a:latin typeface="Courier New"/>
                <a:cs typeface="Courier New"/>
                <a:sym typeface="Wingdings"/>
              </a:rPr>
              <a:t>RUN [“</a:t>
            </a:r>
            <a:r>
              <a:rPr lang="en-US" dirty="0" err="1" smtClean="0">
                <a:latin typeface="Courier New"/>
                <a:cs typeface="Courier New"/>
                <a:sym typeface="Wingdings"/>
              </a:rPr>
              <a:t>sh</a:t>
            </a:r>
            <a:r>
              <a:rPr lang="en-US" dirty="0" smtClean="0">
                <a:latin typeface="Courier New"/>
                <a:cs typeface="Courier New"/>
                <a:sym typeface="Wingdings"/>
              </a:rPr>
              <a:t>”, “-c”, “echo $HOME”]</a:t>
            </a:r>
            <a:endParaRPr lang="en-US" b="1" dirty="0" smtClean="0">
              <a:latin typeface="Courier New"/>
              <a:cs typeface="Courier New"/>
              <a:sym typeface="Wingdings"/>
            </a:endParaRPr>
          </a:p>
          <a:p>
            <a:pPr lvl="2">
              <a:spcBef>
                <a:spcPts val="0"/>
              </a:spcBef>
            </a:pPr>
            <a:endParaRPr lang="en-US" b="1" dirty="0" smtClean="0">
              <a:latin typeface="+mn-lt"/>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59471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WORKDIR:</a:t>
            </a:r>
            <a:r>
              <a:rPr lang="en-US" dirty="0" smtClean="0">
                <a:sym typeface="Wingdings"/>
              </a:rPr>
              <a:t> This is the working directory for an RUN, CMD, COPY, ADD, ENTRYPOINT (basically anything you put in there will run relative to your last WORKDIR entry). </a:t>
            </a:r>
          </a:p>
          <a:p>
            <a:pPr lvl="2">
              <a:spcBef>
                <a:spcPts val="0"/>
              </a:spcBef>
            </a:pPr>
            <a:r>
              <a:rPr lang="en-US" i="1" dirty="0" smtClean="0">
                <a:latin typeface="+mn-lt"/>
                <a:cs typeface="Courier New"/>
                <a:sym typeface="Wingdings"/>
              </a:rPr>
              <a:t>WORKDIR can be cited numerous times in a DOCKERFILE and each one will be relative to the last one unless you start with an absolute path</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WORKDIR /path/to/</a:t>
            </a:r>
            <a:r>
              <a:rPr lang="en-US" dirty="0" err="1" smtClean="0">
                <a:latin typeface="Courier New"/>
                <a:cs typeface="Courier New"/>
                <a:sym typeface="Wingdings"/>
              </a:rPr>
              <a:t>workdir</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6141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USER:</a:t>
            </a:r>
            <a:r>
              <a:rPr lang="en-US" dirty="0" smtClean="0">
                <a:sym typeface="Wingdings"/>
              </a:rPr>
              <a:t> The USER instruction sets the username or UID to use when running the image and for any RUN, CMD and ENTRYPOINT instructions that follow.</a:t>
            </a:r>
          </a:p>
          <a:p>
            <a:pPr lvl="2">
              <a:spcBef>
                <a:spcPts val="0"/>
              </a:spcBef>
            </a:pPr>
            <a:r>
              <a:rPr lang="en-US" i="1" dirty="0" smtClean="0">
                <a:latin typeface="+mn-lt"/>
                <a:cs typeface="Courier New"/>
                <a:sym typeface="Wingdings"/>
              </a:rPr>
              <a:t>Obviously you will mostly want the user to have </a:t>
            </a:r>
            <a:r>
              <a:rPr lang="en-US" i="1" dirty="0" err="1" smtClean="0">
                <a:latin typeface="+mn-lt"/>
                <a:cs typeface="Courier New"/>
                <a:sym typeface="Wingdings"/>
              </a:rPr>
              <a:t>superuser</a:t>
            </a:r>
            <a:r>
              <a:rPr lang="en-US" i="1" dirty="0" smtClean="0">
                <a:latin typeface="+mn-lt"/>
                <a:cs typeface="Courier New"/>
                <a:sym typeface="Wingdings"/>
              </a:rPr>
              <a:t> permissions</a:t>
            </a:r>
            <a:endParaRPr lang="en-US" i="1" dirty="0">
              <a:latin typeface="+mn-lt"/>
              <a:cs typeface="Courier New"/>
              <a:sym typeface="Wingdings"/>
            </a:endParaRPr>
          </a:p>
          <a:p>
            <a:pPr lvl="2">
              <a:spcBef>
                <a:spcPts val="0"/>
              </a:spcBef>
            </a:pPr>
            <a:endParaRPr lang="en-US" i="1" dirty="0" smtClean="0">
              <a:latin typeface="+mn-lt"/>
              <a:cs typeface="Courier New"/>
              <a:sym typeface="Wingdings"/>
            </a:endParaRPr>
          </a:p>
          <a:p>
            <a:pPr marL="1047750" lvl="2" indent="0">
              <a:spcBef>
                <a:spcPts val="0"/>
              </a:spcBef>
              <a:buNone/>
            </a:pPr>
            <a:r>
              <a:rPr lang="en-US" dirty="0" smtClean="0">
                <a:latin typeface="Courier New"/>
                <a:cs typeface="Courier New"/>
                <a:sym typeface="Wingdings"/>
              </a:rPr>
              <a:t>USER </a:t>
            </a:r>
            <a:r>
              <a:rPr lang="en-US" dirty="0" err="1" smtClean="0">
                <a:latin typeface="Courier New"/>
                <a:cs typeface="Courier New"/>
                <a:sym typeface="Wingdings"/>
              </a:rPr>
              <a:t>yournamehere</a:t>
            </a: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9762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6380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81572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ENTRYPOINT:</a:t>
            </a:r>
            <a:r>
              <a:rPr lang="en-US" dirty="0" smtClean="0">
                <a:sym typeface="Wingdings"/>
              </a:rPr>
              <a:t> The ENTRYPOINT instruction is similar to the CMD instruction. It’s basically the shell command you want your container to run on build. </a:t>
            </a:r>
          </a:p>
          <a:p>
            <a:pPr lvl="2">
              <a:spcBef>
                <a:spcPts val="0"/>
              </a:spcBef>
            </a:pPr>
            <a:r>
              <a:rPr lang="en-US" i="1" dirty="0" smtClean="0">
                <a:latin typeface="+mj-lt"/>
                <a:cs typeface="Courier New"/>
                <a:sym typeface="Wingdings"/>
              </a:rPr>
              <a:t>Runs on </a:t>
            </a:r>
            <a:r>
              <a:rPr lang="en-US" i="1" dirty="0" err="1" smtClean="0">
                <a:latin typeface="+mj-lt"/>
                <a:cs typeface="Courier New"/>
                <a:sym typeface="Wingdings"/>
              </a:rPr>
              <a:t>docker</a:t>
            </a:r>
            <a:r>
              <a:rPr lang="en-US" i="1" dirty="0" smtClean="0">
                <a:latin typeface="+mj-lt"/>
                <a:cs typeface="Courier New"/>
                <a:sym typeface="Wingdings"/>
              </a:rPr>
              <a:t> run from /bin/</a:t>
            </a:r>
            <a:r>
              <a:rPr lang="en-US" i="1" dirty="0" err="1" smtClean="0">
                <a:latin typeface="+mj-lt"/>
                <a:cs typeface="Courier New"/>
                <a:sym typeface="Wingdings"/>
              </a:rPr>
              <a:t>sh</a:t>
            </a:r>
            <a:r>
              <a:rPr lang="en-US" i="1" dirty="0" smtClean="0">
                <a:latin typeface="+mj-lt"/>
                <a:cs typeface="Courier New"/>
                <a:sym typeface="Wingdings"/>
              </a:rPr>
              <a:t> </a:t>
            </a:r>
            <a:r>
              <a:rPr lang="en-US" b="1" i="1" dirty="0" smtClean="0">
                <a:latin typeface="+mj-lt"/>
                <a:cs typeface="Courier New"/>
                <a:sym typeface="Wingdings"/>
              </a:rPr>
              <a:t>or </a:t>
            </a:r>
            <a:r>
              <a:rPr lang="en-US" i="1" dirty="0" smtClean="0">
                <a:latin typeface="+mj-lt"/>
                <a:cs typeface="Courier New"/>
                <a:sym typeface="Wingdings"/>
              </a:rPr>
              <a:t>/bin/bash</a:t>
            </a:r>
          </a:p>
          <a:p>
            <a:pPr lvl="2">
              <a:spcBef>
                <a:spcPts val="0"/>
              </a:spcBef>
            </a:pPr>
            <a:r>
              <a:rPr lang="en-US" i="1" dirty="0" smtClean="0">
                <a:latin typeface="+mj-lt"/>
                <a:cs typeface="Courier New"/>
                <a:sym typeface="Wingdings"/>
              </a:rPr>
              <a:t>**Your </a:t>
            </a:r>
            <a:r>
              <a:rPr lang="en-US" i="1" dirty="0" err="1" smtClean="0">
                <a:latin typeface="+mj-lt"/>
                <a:cs typeface="Courier New"/>
                <a:sym typeface="Wingdings"/>
              </a:rPr>
              <a:t>docker</a:t>
            </a:r>
            <a:r>
              <a:rPr lang="en-US" i="1" dirty="0" smtClean="0">
                <a:latin typeface="+mj-lt"/>
                <a:cs typeface="Courier New"/>
                <a:sym typeface="Wingdings"/>
              </a:rPr>
              <a:t> container must have an </a:t>
            </a:r>
            <a:r>
              <a:rPr lang="en-US" b="1" i="1" dirty="0" smtClean="0">
                <a:latin typeface="+mj-lt"/>
                <a:cs typeface="Courier New"/>
                <a:sym typeface="Wingdings"/>
              </a:rPr>
              <a:t>ENTRYPOINT</a:t>
            </a:r>
            <a:r>
              <a:rPr lang="en-US" i="1" dirty="0" smtClean="0">
                <a:latin typeface="+mj-lt"/>
                <a:cs typeface="Courier New"/>
                <a:sym typeface="Wingdings"/>
              </a:rPr>
              <a:t> or </a:t>
            </a:r>
            <a:r>
              <a:rPr lang="en-US" b="1" i="1" dirty="0" smtClean="0">
                <a:latin typeface="+mj-lt"/>
                <a:cs typeface="Courier New"/>
                <a:sym typeface="Wingdings"/>
              </a:rPr>
              <a:t>CMD</a:t>
            </a:r>
            <a:r>
              <a:rPr lang="en-US" i="1" dirty="0" smtClean="0">
                <a:latin typeface="+mj-lt"/>
                <a:cs typeface="Courier New"/>
                <a:sym typeface="Wingdings"/>
              </a:rPr>
              <a:t> instruction in the </a:t>
            </a:r>
            <a:r>
              <a:rPr lang="en-US" i="1" dirty="0" err="1" smtClean="0">
                <a:latin typeface="+mj-lt"/>
                <a:cs typeface="Courier New"/>
                <a:sym typeface="Wingdings"/>
              </a:rPr>
              <a:t>docker</a:t>
            </a:r>
            <a:r>
              <a:rPr lang="en-US" i="1" dirty="0" smtClean="0">
                <a:latin typeface="+mj-lt"/>
                <a:cs typeface="Courier New"/>
                <a:sym typeface="Wingdings"/>
              </a:rPr>
              <a:t> file in order to respond to </a:t>
            </a:r>
            <a:r>
              <a:rPr lang="en-US" i="1" dirty="0" err="1" smtClean="0">
                <a:latin typeface="+mj-lt"/>
                <a:cs typeface="Courier New"/>
                <a:sym typeface="Wingdings"/>
              </a:rPr>
              <a:t>docker</a:t>
            </a:r>
            <a:r>
              <a:rPr lang="en-US" i="1" dirty="0" smtClean="0">
                <a:latin typeface="+mj-lt"/>
                <a:cs typeface="Courier New"/>
                <a:sym typeface="Wingdings"/>
              </a:rPr>
              <a:t> run**</a:t>
            </a:r>
          </a:p>
          <a:p>
            <a:pPr lvl="2">
              <a:spcBef>
                <a:spcPts val="0"/>
              </a:spcBef>
            </a:pPr>
            <a:r>
              <a:rPr lang="en-US" i="1" dirty="0" smtClean="0">
                <a:latin typeface="+mj-lt"/>
                <a:cs typeface="Courier New"/>
                <a:sym typeface="Wingdings"/>
              </a:rPr>
              <a:t>There are two form here: </a:t>
            </a:r>
          </a:p>
          <a:p>
            <a:pPr lvl="3">
              <a:spcBef>
                <a:spcPts val="0"/>
              </a:spcBef>
            </a:pPr>
            <a:r>
              <a:rPr lang="en-US" b="1" i="1" dirty="0" smtClean="0">
                <a:latin typeface="+mj-lt"/>
                <a:cs typeface="Courier New"/>
                <a:sym typeface="Wingdings"/>
              </a:rPr>
              <a:t>Shell form: </a:t>
            </a:r>
            <a:r>
              <a:rPr lang="en-US" i="1" dirty="0" smtClean="0">
                <a:latin typeface="+mj-lt"/>
                <a:cs typeface="Courier New"/>
                <a:sym typeface="Wingdings"/>
              </a:rPr>
              <a:t>basically think of the command as coming after </a:t>
            </a:r>
            <a:r>
              <a:rPr lang="en-US" b="1" i="1" dirty="0" smtClean="0">
                <a:latin typeface="+mj-lt"/>
                <a:cs typeface="Courier New"/>
                <a:sym typeface="Wingdings"/>
              </a:rPr>
              <a:t>/bin/</a:t>
            </a:r>
            <a:r>
              <a:rPr lang="en-US" b="1" i="1" dirty="0" err="1" smtClean="0">
                <a:latin typeface="+mj-lt"/>
                <a:cs typeface="Courier New"/>
                <a:sym typeface="Wingdings"/>
              </a:rPr>
              <a:t>sh</a:t>
            </a:r>
            <a:r>
              <a:rPr lang="en-US" b="1" i="1" dirty="0" smtClean="0">
                <a:latin typeface="+mj-lt"/>
                <a:cs typeface="Courier New"/>
                <a:sym typeface="Wingdings"/>
              </a:rPr>
              <a:t> –c</a:t>
            </a:r>
            <a:r>
              <a:rPr lang="en-US" i="1" dirty="0" smtClean="0">
                <a:latin typeface="+mj-lt"/>
                <a:cs typeface="Courier New"/>
                <a:sym typeface="Wingdings"/>
              </a:rPr>
              <a:t>, so for example:</a:t>
            </a:r>
          </a:p>
          <a:p>
            <a:pPr lvl="4">
              <a:spcBef>
                <a:spcPts val="0"/>
              </a:spcBef>
            </a:pPr>
            <a:r>
              <a:rPr lang="en-US" dirty="0" smtClean="0">
                <a:latin typeface="Courier New"/>
                <a:cs typeface="Courier New"/>
                <a:sym typeface="Wingdings"/>
              </a:rPr>
              <a:t>ENTRYPOINT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b="1" i="1" dirty="0" smtClean="0">
                <a:latin typeface="+mj-lt"/>
                <a:cs typeface="Courier New"/>
                <a:sym typeface="Wingdings"/>
              </a:rPr>
              <a:t>Executable form:</a:t>
            </a:r>
            <a:r>
              <a:rPr lang="en-US" i="1" dirty="0" smtClean="0">
                <a:latin typeface="+mj-lt"/>
                <a:cs typeface="Courier New"/>
                <a:sym typeface="Wingdings"/>
              </a:rPr>
              <a:t> run without a shell as an executable and in </a:t>
            </a:r>
            <a:r>
              <a:rPr lang="en-US" i="1" dirty="0" err="1" smtClean="0">
                <a:latin typeface="+mj-lt"/>
                <a:cs typeface="Courier New"/>
                <a:sym typeface="Wingdings"/>
              </a:rPr>
              <a:t>json</a:t>
            </a:r>
            <a:r>
              <a:rPr lang="en-US" i="1" dirty="0" smtClean="0">
                <a:latin typeface="+mj-lt"/>
                <a:cs typeface="Courier New"/>
                <a:sym typeface="Wingdings"/>
              </a:rPr>
              <a:t> format for a list:</a:t>
            </a:r>
          </a:p>
          <a:p>
            <a:pPr lvl="4">
              <a:spcBef>
                <a:spcPts val="0"/>
              </a:spcBef>
            </a:pPr>
            <a:r>
              <a:rPr lang="en-US" dirty="0" smtClean="0">
                <a:latin typeface="Courier New"/>
                <a:cs typeface="Courier New"/>
                <a:sym typeface="Wingdings"/>
              </a:rPr>
              <a:t>ENTRYPOINT [“/bin/ping”, “</a:t>
            </a:r>
            <a:r>
              <a:rPr lang="en-US" dirty="0" err="1" smtClean="0">
                <a:latin typeface="Courier New"/>
                <a:cs typeface="Courier New"/>
                <a:sym typeface="Wingdings"/>
              </a:rPr>
              <a:t>localhost</a:t>
            </a:r>
            <a:r>
              <a:rPr lang="en-US" dirty="0" smtClean="0">
                <a:latin typeface="Courier New"/>
                <a:cs typeface="Courier New"/>
                <a:sym typeface="Wingdings"/>
              </a:rPr>
              <a:t>”]</a:t>
            </a:r>
          </a:p>
          <a:p>
            <a:pPr lvl="2">
              <a:spcBef>
                <a:spcPts val="0"/>
              </a:spcBef>
            </a:pPr>
            <a:r>
              <a:rPr lang="en-US" dirty="0" smtClean="0">
                <a:latin typeface="+mn-lt"/>
                <a:cs typeface="Courier New"/>
                <a:sym typeface="Wingdings"/>
              </a:rPr>
              <a:t>Personal preference: always use exec- it will always be PID 1 in the container</a:t>
            </a: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1269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Housekeeping</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a:t>
            </a:r>
            <a:r>
              <a:rPr lang="en-US" dirty="0" smtClean="0"/>
              <a:t>schedule: </a:t>
            </a:r>
          </a:p>
          <a:p>
            <a:pPr marL="857250" lvl="1" indent="-228600">
              <a:spcBef>
                <a:spcPts val="0"/>
              </a:spcBef>
            </a:pPr>
            <a:r>
              <a:rPr lang="en-US" dirty="0" smtClean="0"/>
              <a:t>Pretty simple: Around 2.5 hours then 20 minute break broken into three parts:</a:t>
            </a:r>
          </a:p>
          <a:p>
            <a:pPr marL="1257300" lvl="2" indent="-228600">
              <a:spcBef>
                <a:spcPts val="0"/>
              </a:spcBef>
            </a:pPr>
            <a:r>
              <a:rPr lang="en-US" dirty="0" smtClean="0"/>
              <a:t>Meet n’ greet: 8:30 – 9am</a:t>
            </a:r>
          </a:p>
          <a:p>
            <a:pPr marL="1257300" lvl="2" indent="-228600">
              <a:spcBef>
                <a:spcPts val="0"/>
              </a:spcBef>
            </a:pPr>
            <a:r>
              <a:rPr lang="en-US" dirty="0" smtClean="0"/>
              <a:t>Module 1: </a:t>
            </a:r>
            <a:r>
              <a:rPr lang="en-US" dirty="0" smtClean="0"/>
              <a:t>9-11am</a:t>
            </a:r>
          </a:p>
          <a:p>
            <a:pPr marL="1257300" lvl="2" indent="-228600">
              <a:spcBef>
                <a:spcPts val="0"/>
              </a:spcBef>
            </a:pPr>
            <a:r>
              <a:rPr lang="en-US" dirty="0" smtClean="0"/>
              <a:t>Module 2: 11am- 1pm</a:t>
            </a:r>
            <a:endParaRPr lang="en-US" dirty="0" smtClean="0"/>
          </a:p>
          <a:p>
            <a:pPr marL="1257300" lvl="2" indent="-228600">
              <a:spcBef>
                <a:spcPts val="0"/>
              </a:spcBef>
            </a:pPr>
            <a:r>
              <a:rPr lang="en-US" dirty="0" smtClean="0"/>
              <a:t>Lunch: </a:t>
            </a:r>
            <a:r>
              <a:rPr lang="en-US" dirty="0" smtClean="0"/>
              <a:t>1pm- 1:30pm</a:t>
            </a:r>
            <a:endParaRPr lang="en-US" dirty="0" smtClean="0"/>
          </a:p>
          <a:p>
            <a:pPr marL="1257300" lvl="2" indent="-228600">
              <a:spcBef>
                <a:spcPts val="0"/>
              </a:spcBef>
            </a:pPr>
            <a:r>
              <a:rPr lang="en-US" dirty="0" smtClean="0"/>
              <a:t>Module 3: 1:30pm = 3:30pm</a:t>
            </a:r>
          </a:p>
          <a:p>
            <a:pPr marL="1257300" lvl="2" indent="-228600">
              <a:spcBef>
                <a:spcPts val="0"/>
              </a:spcBef>
            </a:pPr>
            <a:r>
              <a:rPr lang="en-US" dirty="0" smtClean="0"/>
              <a:t>Module 4: 3:30pm – 5pm</a:t>
            </a:r>
            <a:endParaRPr lang="en-US" dirty="0" smtClean="0"/>
          </a:p>
          <a:p>
            <a:pPr marL="1257300" lvl="2" indent="-228600">
              <a:spcBef>
                <a:spcPts val="0"/>
              </a:spcBef>
            </a:pPr>
            <a:r>
              <a:rPr lang="en-US" dirty="0" smtClean="0"/>
              <a:t>Questions &amp; whatnot: after </a:t>
            </a:r>
            <a:r>
              <a:rPr lang="en-US" dirty="0" smtClean="0"/>
              <a:t>5pm</a:t>
            </a:r>
            <a:endParaRPr lang="en-US" dirty="0" smtClean="0"/>
          </a:p>
          <a:p>
            <a:pPr marL="1257300" lvl="2" indent="-228600">
              <a:spcBef>
                <a:spcPts val="0"/>
              </a:spcBef>
            </a:pPr>
            <a:endParaRPr lang="en-US" dirty="0"/>
          </a:p>
          <a:p>
            <a:pPr marL="457200" lvl="0" indent="-228600" rtl="0">
              <a:spcBef>
                <a:spcPts val="0"/>
              </a:spcBef>
            </a:pPr>
            <a:r>
              <a:rPr lang="en-US" dirty="0" smtClean="0"/>
              <a:t>Breaks:</a:t>
            </a:r>
          </a:p>
          <a:p>
            <a:pPr marL="857250" lvl="1" indent="-228600">
              <a:spcBef>
                <a:spcPts val="0"/>
              </a:spcBef>
            </a:pPr>
            <a:r>
              <a:rPr lang="en-US" dirty="0" smtClean="0"/>
              <a:t>As needed. Nothing formal (we’re all adults!) but one rule: </a:t>
            </a:r>
            <a:br>
              <a:rPr lang="en-US" dirty="0" smtClean="0"/>
            </a:br>
            <a:r>
              <a:rPr lang="en-US" dirty="0" smtClean="0"/>
              <a:t>PLEASE do not return to your workstations and start “doing email” or I will NEVER SEE YOU AGAIN!</a:t>
            </a:r>
            <a:endParaRPr lang="en-US" dirty="0"/>
          </a:p>
          <a:p>
            <a:pPr marL="457200" lvl="0" indent="-228600">
              <a:spcBef>
                <a:spcPts val="0"/>
              </a:spcBef>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endParaRPr lang="en-US" i="1" dirty="0" smtClean="0">
              <a:sym typeface="Wingdings"/>
            </a:endParaRPr>
          </a:p>
          <a:p>
            <a:pPr lvl="1">
              <a:spcBef>
                <a:spcPts val="0"/>
              </a:spcBef>
            </a:pPr>
            <a:r>
              <a:rPr lang="en-US" b="1" dirty="0" smtClean="0">
                <a:sym typeface="Wingdings"/>
              </a:rPr>
              <a:t>CMD: </a:t>
            </a:r>
            <a:r>
              <a:rPr lang="en-US" dirty="0" smtClean="0">
                <a:sym typeface="Wingdings"/>
              </a:rPr>
              <a:t>Similar to ENTRYPOINT with a few key distinctions:</a:t>
            </a:r>
          </a:p>
          <a:p>
            <a:pPr lvl="2">
              <a:spcBef>
                <a:spcPts val="0"/>
              </a:spcBef>
            </a:pPr>
            <a:r>
              <a:rPr lang="en-US" i="1" dirty="0" smtClean="0">
                <a:latin typeface="+mn-lt"/>
                <a:cs typeface="Courier New"/>
                <a:sym typeface="Wingdings"/>
              </a:rPr>
              <a:t>CMD can have parameters overridden from the command line very easily with </a:t>
            </a:r>
            <a:r>
              <a:rPr lang="en-US" i="1" dirty="0" err="1" smtClean="0">
                <a:latin typeface="+mn-lt"/>
                <a:cs typeface="Courier New"/>
                <a:sym typeface="Wingdings"/>
              </a:rPr>
              <a:t>docker</a:t>
            </a:r>
            <a:r>
              <a:rPr lang="en-US" i="1" dirty="0" smtClean="0">
                <a:latin typeface="+mn-lt"/>
                <a:cs typeface="Courier New"/>
                <a:sym typeface="Wingdings"/>
              </a:rPr>
              <a:t> run. This makes it flexible for where you might want to give the user options for the container. Here’s an example:</a:t>
            </a:r>
          </a:p>
          <a:p>
            <a:pPr lvl="3">
              <a:spcBef>
                <a:spcPts val="0"/>
              </a:spcBef>
            </a:pPr>
            <a:r>
              <a:rPr lang="en-US" dirty="0" smtClean="0">
                <a:latin typeface="Courier New"/>
                <a:cs typeface="Courier New"/>
                <a:sym typeface="Wingdings"/>
              </a:rPr>
              <a:t>CMD ping </a:t>
            </a:r>
            <a:r>
              <a:rPr lang="en-US" dirty="0" err="1" smtClean="0">
                <a:latin typeface="Courier New"/>
                <a:cs typeface="Courier New"/>
                <a:sym typeface="Wingdings"/>
              </a:rPr>
              <a:t>localhost</a:t>
            </a:r>
            <a:endParaRPr lang="en-US"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–t demo #to tag the image as demo</a:t>
            </a: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=1 </a:t>
            </a:r>
            <a:r>
              <a:rPr lang="en-US" b="1" dirty="0" err="1">
                <a:latin typeface="Courier New"/>
                <a:cs typeface="Courier New"/>
                <a:sym typeface="Wingdings"/>
              </a:rPr>
              <a:t>ttl</a:t>
            </a:r>
            <a:r>
              <a:rPr lang="en-US" b="1" dirty="0">
                <a:latin typeface="Courier New"/>
                <a:cs typeface="Courier New"/>
                <a:sym typeface="Wingdings"/>
              </a:rPr>
              <a:t>=64 time=0.051 </a:t>
            </a:r>
            <a:r>
              <a:rPr lang="en-US" b="1" dirty="0" err="1">
                <a:latin typeface="Courier New"/>
                <a:cs typeface="Courier New"/>
                <a:sym typeface="Wingdings"/>
              </a:rPr>
              <a:t>ms</a:t>
            </a:r>
            <a:endParaRPr lang="en-US" b="1" dirty="0">
              <a:latin typeface="Courier New"/>
              <a:cs typeface="Courier New"/>
              <a:sym typeface="Wingdings"/>
            </a:endParaRPr>
          </a:p>
          <a:p>
            <a:pPr lvl="4">
              <a:spcBef>
                <a:spcPts val="0"/>
              </a:spcBef>
            </a:pPr>
            <a:r>
              <a:rPr lang="en-US" b="1" dirty="0">
                <a:latin typeface="Courier New"/>
                <a:cs typeface="Courier New"/>
                <a:sym typeface="Wingdings"/>
              </a:rPr>
              <a:t>64 bytes from </a:t>
            </a:r>
            <a:r>
              <a:rPr lang="en-US" b="1" dirty="0" err="1">
                <a:latin typeface="Courier New"/>
                <a:cs typeface="Courier New"/>
                <a:sym typeface="Wingdings"/>
              </a:rPr>
              <a:t>localhost</a:t>
            </a:r>
            <a:r>
              <a:rPr lang="en-US" b="1" dirty="0">
                <a:latin typeface="Courier New"/>
                <a:cs typeface="Courier New"/>
                <a:sym typeface="Wingdings"/>
              </a:rPr>
              <a:t> (127.0.0.1): </a:t>
            </a:r>
            <a:r>
              <a:rPr lang="en-US" b="1" dirty="0" err="1">
                <a:latin typeface="Courier New"/>
                <a:cs typeface="Courier New"/>
                <a:sym typeface="Wingdings"/>
              </a:rPr>
              <a:t>icmp_seq</a:t>
            </a:r>
            <a:r>
              <a:rPr lang="en-US" b="1" dirty="0">
                <a:latin typeface="Courier New"/>
                <a:cs typeface="Courier New"/>
                <a:sym typeface="Wingdings"/>
              </a:rPr>
              <a:t>=2 </a:t>
            </a:r>
            <a:r>
              <a:rPr lang="en-US" b="1" dirty="0" err="1">
                <a:latin typeface="Courier New"/>
                <a:cs typeface="Courier New"/>
                <a:sym typeface="Wingdings"/>
              </a:rPr>
              <a:t>ttl</a:t>
            </a:r>
            <a:r>
              <a:rPr lang="en-US" b="1" dirty="0">
                <a:latin typeface="Courier New"/>
                <a:cs typeface="Courier New"/>
                <a:sym typeface="Wingdings"/>
              </a:rPr>
              <a:t>=64 time=0.038 </a:t>
            </a:r>
            <a:r>
              <a:rPr lang="en-US" b="1" dirty="0" err="1" smtClean="0">
                <a:latin typeface="Courier New"/>
                <a:cs typeface="Courier New"/>
                <a:sym typeface="Wingdings"/>
              </a:rPr>
              <a:t>ms</a:t>
            </a:r>
            <a:endParaRPr lang="en-US" b="1" dirty="0" smtClean="0">
              <a:latin typeface="Courier New"/>
              <a:cs typeface="Courier New"/>
              <a:sym typeface="Wingdings"/>
            </a:endParaRPr>
          </a:p>
          <a:p>
            <a:pPr lvl="3">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demo hostname</a:t>
            </a:r>
          </a:p>
          <a:p>
            <a:pPr lvl="4">
              <a:spcBef>
                <a:spcPts val="0"/>
              </a:spcBef>
            </a:pPr>
            <a:r>
              <a:rPr lang="en-US" b="1" dirty="0" smtClean="0">
                <a:latin typeface="Courier New"/>
                <a:cs typeface="Courier New"/>
                <a:sym typeface="Wingdings"/>
              </a:rPr>
              <a:t>6c1573c0d4c0</a:t>
            </a:r>
          </a:p>
          <a:p>
            <a:pPr lvl="4">
              <a:spcBef>
                <a:spcPts val="0"/>
              </a:spcBef>
            </a:pPr>
            <a:endParaRPr lang="en-US" b="1" dirty="0">
              <a:latin typeface="Courier New"/>
              <a:cs typeface="Courier New"/>
              <a:sym typeface="Wingdings"/>
            </a:endParaRPr>
          </a:p>
          <a:p>
            <a:pPr marL="1028700" lvl="2" indent="0">
              <a:spcBef>
                <a:spcPts val="0"/>
              </a:spcBef>
              <a:buNone/>
            </a:pPr>
            <a:r>
              <a:rPr lang="en-US" i="1" dirty="0">
                <a:latin typeface="+mj-lt"/>
                <a:cs typeface="Courier New"/>
                <a:sym typeface="Wingdings"/>
              </a:rPr>
              <a:t>h</a:t>
            </a:r>
            <a:r>
              <a:rPr lang="en-US" i="1" dirty="0" smtClean="0">
                <a:latin typeface="+mj-lt"/>
                <a:cs typeface="Courier New"/>
                <a:sym typeface="Wingdings"/>
              </a:rPr>
              <a:t>ostname was run in place of demo</a:t>
            </a:r>
          </a:p>
          <a:p>
            <a:pPr lvl="3">
              <a:spcBef>
                <a:spcPts val="0"/>
              </a:spcBef>
            </a:pPr>
            <a:endParaRPr lang="en-US" i="1"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7516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dirty="0" smtClean="0">
                <a:sym typeface="Wingdings"/>
              </a:rPr>
              <a:t>By way of example you can </a:t>
            </a:r>
            <a:r>
              <a:rPr lang="en-US" b="1" dirty="0" smtClean="0">
                <a:sym typeface="Wingdings"/>
              </a:rPr>
              <a:t>also </a:t>
            </a:r>
            <a:r>
              <a:rPr lang="en-US" dirty="0" smtClean="0">
                <a:sym typeface="Wingdings"/>
              </a:rPr>
              <a:t>override an </a:t>
            </a:r>
            <a:r>
              <a:rPr lang="en-US" b="1" dirty="0" smtClean="0">
                <a:sym typeface="Wingdings"/>
              </a:rPr>
              <a:t>ENTRYPOINT </a:t>
            </a:r>
            <a:r>
              <a:rPr lang="en-US" dirty="0" smtClean="0">
                <a:sym typeface="Wingdings"/>
              </a:rPr>
              <a:t>command however it must be specified:</a:t>
            </a:r>
          </a:p>
          <a:p>
            <a:pPr lvl="2">
              <a:spcBef>
                <a:spcPts val="0"/>
              </a:spcBef>
            </a:pPr>
            <a:r>
              <a:rPr lang="en-US" dirty="0" err="1" smtClean="0">
                <a:latin typeface="Courier New"/>
                <a:cs typeface="Courier New"/>
                <a:sym typeface="Wingdings"/>
              </a:rPr>
              <a:t>docker</a:t>
            </a:r>
            <a:r>
              <a:rPr lang="en-US" dirty="0" smtClean="0">
                <a:latin typeface="Courier New"/>
                <a:cs typeface="Courier New"/>
                <a:sym typeface="Wingdings"/>
              </a:rPr>
              <a:t> run –</a:t>
            </a:r>
            <a:r>
              <a:rPr lang="en-US" dirty="0" err="1" smtClean="0">
                <a:latin typeface="Courier New"/>
                <a:cs typeface="Courier New"/>
                <a:sym typeface="Wingdings"/>
              </a:rPr>
              <a:t>entrypoint</a:t>
            </a:r>
            <a:r>
              <a:rPr lang="en-US" dirty="0" smtClean="0">
                <a:latin typeface="Courier New"/>
                <a:cs typeface="Courier New"/>
                <a:sym typeface="Wingdings"/>
              </a:rPr>
              <a:t> hostname demo</a:t>
            </a:r>
          </a:p>
          <a:p>
            <a:pPr lvl="1">
              <a:spcBef>
                <a:spcPts val="0"/>
              </a:spcBef>
            </a:pPr>
            <a:r>
              <a:rPr lang="en-US" dirty="0" smtClean="0">
                <a:latin typeface="+mn-lt"/>
                <a:cs typeface="Courier New"/>
                <a:sym typeface="Wingdings"/>
              </a:rPr>
              <a:t>When you want to make it easier for your user to add parameters to your container- use </a:t>
            </a:r>
            <a:r>
              <a:rPr lang="en-US" b="1" dirty="0" smtClean="0">
                <a:latin typeface="+mn-lt"/>
                <a:cs typeface="Courier New"/>
                <a:sym typeface="Wingdings"/>
              </a:rPr>
              <a:t>CMD</a:t>
            </a:r>
            <a:r>
              <a:rPr lang="en-US" dirty="0" smtClean="0">
                <a:latin typeface="+mn-lt"/>
                <a:cs typeface="Courier New"/>
                <a:sym typeface="Wingdings"/>
              </a:rPr>
              <a:t>. </a:t>
            </a:r>
          </a:p>
          <a:p>
            <a:pPr lvl="1">
              <a:spcBef>
                <a:spcPts val="0"/>
              </a:spcBef>
            </a:pPr>
            <a:r>
              <a:rPr lang="en-US" dirty="0" smtClean="0">
                <a:latin typeface="+mn-lt"/>
                <a:cs typeface="Courier New"/>
                <a:sym typeface="Wingdings"/>
              </a:rPr>
              <a:t>When you want your container to act as a standalone- use </a:t>
            </a:r>
            <a:r>
              <a:rPr lang="en-US" b="1" dirty="0" smtClean="0">
                <a:latin typeface="+mn-lt"/>
                <a:cs typeface="Courier New"/>
                <a:sym typeface="Wingdings"/>
              </a:rPr>
              <a:t>ENTRYPOINT.</a:t>
            </a:r>
            <a:endParaRPr lang="en-US" dirty="0" smtClean="0">
              <a:latin typeface="+mn-lt"/>
              <a:cs typeface="Courier New"/>
              <a:sym typeface="Wingdings"/>
            </a:endParaRPr>
          </a:p>
          <a:p>
            <a:pPr lvl="1">
              <a:spcBef>
                <a:spcPts val="0"/>
              </a:spcBef>
            </a:pPr>
            <a:r>
              <a:rPr lang="en-US" dirty="0" smtClean="0">
                <a:latin typeface="+mn-lt"/>
                <a:cs typeface="Courier New"/>
                <a:sym typeface="Wingdings"/>
              </a:rPr>
              <a:t>You can combine the two and </a:t>
            </a:r>
            <a:r>
              <a:rPr lang="en-US" b="1" dirty="0" smtClean="0">
                <a:latin typeface="+mn-lt"/>
                <a:cs typeface="Courier New"/>
                <a:sym typeface="Wingdings"/>
              </a:rPr>
              <a:t>CMD</a:t>
            </a:r>
            <a:r>
              <a:rPr lang="en-US" dirty="0" smtClean="0">
                <a:latin typeface="+mn-lt"/>
                <a:cs typeface="Courier New"/>
                <a:sym typeface="Wingdings"/>
              </a:rPr>
              <a:t> will be appended to the end of </a:t>
            </a:r>
            <a:r>
              <a:rPr lang="en-US" b="1" dirty="0" smtClean="0">
                <a:latin typeface="+mn-lt"/>
                <a:cs typeface="Courier New"/>
                <a:sym typeface="Wingdings"/>
              </a:rPr>
              <a:t>ENTRYPOINT </a:t>
            </a:r>
            <a:r>
              <a:rPr lang="en-US" dirty="0" smtClean="0">
                <a:latin typeface="+mn-lt"/>
                <a:cs typeface="Courier New"/>
                <a:sym typeface="Wingdings"/>
              </a:rPr>
              <a:t>commands but if you do this they </a:t>
            </a:r>
            <a:r>
              <a:rPr lang="en-US" i="1" dirty="0" smtClean="0">
                <a:latin typeface="+mn-lt"/>
                <a:cs typeface="Courier New"/>
                <a:sym typeface="Wingdings"/>
              </a:rPr>
              <a:t>must both use exec forms</a:t>
            </a:r>
            <a:r>
              <a:rPr lang="en-US" dirty="0" smtClean="0">
                <a:latin typeface="+mn-lt"/>
                <a:cs typeface="Courier New"/>
                <a:sym typeface="Wingdings"/>
              </a:rPr>
              <a:t>:</a:t>
            </a:r>
          </a:p>
          <a:p>
            <a:pPr lvl="2">
              <a:spcBef>
                <a:spcPts val="0"/>
              </a:spcBef>
            </a:pPr>
            <a:r>
              <a:rPr lang="en-US" dirty="0">
                <a:latin typeface="Courier New"/>
                <a:cs typeface="Courier New"/>
                <a:sym typeface="Wingdings"/>
              </a:rPr>
              <a:t>ENTRYPOINT ["/bin/ping","-c","3"]</a:t>
            </a:r>
          </a:p>
          <a:p>
            <a:pPr lvl="2">
              <a:spcBef>
                <a:spcPts val="0"/>
              </a:spcBef>
            </a:pPr>
            <a:r>
              <a:rPr lang="en-US" dirty="0">
                <a:latin typeface="Courier New"/>
                <a:cs typeface="Courier New"/>
                <a:sym typeface="Wingdings"/>
              </a:rPr>
              <a:t>CMD ["</a:t>
            </a:r>
            <a:r>
              <a:rPr lang="en-US" dirty="0" err="1">
                <a:latin typeface="Courier New"/>
                <a:cs typeface="Courier New"/>
                <a:sym typeface="Wingdings"/>
              </a:rPr>
              <a:t>localhost</a:t>
            </a:r>
            <a:r>
              <a:rPr lang="en-US" dirty="0">
                <a:latin typeface="Courier New"/>
                <a:cs typeface="Courier New"/>
                <a:sym typeface="Wingdings"/>
              </a:rPr>
              <a:t>"</a:t>
            </a:r>
            <a:r>
              <a:rPr lang="en-US" dirty="0" smtClean="0">
                <a:latin typeface="Courier New"/>
                <a:cs typeface="Courier New"/>
                <a:sym typeface="Wingdings"/>
              </a:rPr>
              <a:t>]</a:t>
            </a:r>
          </a:p>
          <a:p>
            <a:pPr lvl="3">
              <a:spcBef>
                <a:spcPts val="0"/>
              </a:spcBef>
            </a:pPr>
            <a:r>
              <a:rPr lang="en-US" b="1" dirty="0">
                <a:latin typeface="Courier New"/>
                <a:cs typeface="Courier New"/>
                <a:sym typeface="Wingdings"/>
              </a:rPr>
              <a:t>/bin/ping -c 3 </a:t>
            </a:r>
            <a:r>
              <a:rPr lang="en-US" b="1" dirty="0" err="1">
                <a:latin typeface="Courier New"/>
                <a:cs typeface="Courier New"/>
                <a:sym typeface="Wingdings"/>
              </a:rPr>
              <a:t>localhost</a:t>
            </a:r>
            <a:endParaRPr lang="en-US" b="1" dirty="0">
              <a:latin typeface="Courier New"/>
              <a:cs typeface="Courier New"/>
              <a:sym typeface="Wingdings"/>
            </a:endParaRPr>
          </a:p>
          <a:p>
            <a:pPr marL="1485900" lvl="3" indent="0">
              <a:spcBef>
                <a:spcPts val="0"/>
              </a:spcBef>
              <a:buNone/>
            </a:pPr>
            <a:endParaRPr lang="en-US"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38904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95201"/>
            <a:ext cx="8991600" cy="5029199"/>
          </a:xfrm>
          <a:prstGeom prst="rect">
            <a:avLst/>
          </a:prstGeom>
        </p:spPr>
        <p:txBody>
          <a:bodyPr lIns="91425" tIns="91425" rIns="91425" bIns="91425" anchor="t" anchorCtr="0">
            <a:noAutofit/>
          </a:bodyPr>
          <a:lstStyle/>
          <a:p>
            <a:pPr lvl="1">
              <a:spcBef>
                <a:spcPts val="0"/>
              </a:spcBef>
            </a:pPr>
            <a:r>
              <a:rPr lang="en-US" b="1" dirty="0" smtClean="0">
                <a:latin typeface="+mn-lt"/>
                <a:cs typeface="Courier New"/>
                <a:sym typeface="Wingdings"/>
              </a:rPr>
              <a:t>HEALTHCHECK:</a:t>
            </a:r>
            <a:r>
              <a:rPr lang="en-US" dirty="0" smtClean="0">
                <a:latin typeface="+mn-lt"/>
                <a:cs typeface="Courier New"/>
                <a:sym typeface="Wingdings"/>
              </a:rPr>
              <a:t> just as expected- this is a check run to see if the </a:t>
            </a:r>
            <a:r>
              <a:rPr lang="en-US" dirty="0" err="1" smtClean="0">
                <a:latin typeface="+mn-lt"/>
                <a:cs typeface="Courier New"/>
                <a:sym typeface="Wingdings"/>
              </a:rPr>
              <a:t>docker</a:t>
            </a:r>
            <a:r>
              <a:rPr lang="en-US" dirty="0" smtClean="0">
                <a:latin typeface="+mn-lt"/>
                <a:cs typeface="Courier New"/>
                <a:sym typeface="Wingdings"/>
              </a:rPr>
              <a:t> container is healthy by running a test at startup. </a:t>
            </a:r>
            <a:r>
              <a:rPr lang="en-US" dirty="0" err="1" smtClean="0">
                <a:latin typeface="+mn-lt"/>
                <a:cs typeface="Courier New"/>
                <a:sym typeface="Wingdings"/>
              </a:rPr>
              <a:t>Docker</a:t>
            </a:r>
            <a:r>
              <a:rPr lang="en-US" dirty="0" smtClean="0">
                <a:latin typeface="+mn-lt"/>
                <a:cs typeface="Courier New"/>
                <a:sym typeface="Wingdings"/>
              </a:rPr>
              <a:t> containers in this case two states for an exit code status:</a:t>
            </a:r>
          </a:p>
          <a:p>
            <a:pPr lvl="2">
              <a:spcBef>
                <a:spcPts val="0"/>
              </a:spcBef>
            </a:pPr>
            <a:r>
              <a:rPr lang="en-US" i="1" dirty="0" smtClean="0">
                <a:latin typeface="+mn-lt"/>
                <a:cs typeface="Courier New"/>
                <a:sym typeface="Wingdings"/>
              </a:rPr>
              <a:t>0: success- </a:t>
            </a:r>
            <a:r>
              <a:rPr lang="en-US" b="1" i="1" dirty="0" smtClean="0">
                <a:latin typeface="+mn-lt"/>
                <a:cs typeface="Courier New"/>
                <a:sym typeface="Wingdings"/>
              </a:rPr>
              <a:t>healthy container</a:t>
            </a:r>
          </a:p>
          <a:p>
            <a:pPr lvl="2">
              <a:spcBef>
                <a:spcPts val="0"/>
              </a:spcBef>
            </a:pPr>
            <a:r>
              <a:rPr lang="en-US" i="1" dirty="0" smtClean="0">
                <a:latin typeface="+mn-lt"/>
                <a:cs typeface="Courier New"/>
                <a:sym typeface="Wingdings"/>
              </a:rPr>
              <a:t>1: unhealthy</a:t>
            </a:r>
            <a:r>
              <a:rPr lang="en-US" b="1" i="1" dirty="0" smtClean="0">
                <a:latin typeface="+mn-lt"/>
                <a:cs typeface="Courier New"/>
                <a:sym typeface="Wingdings"/>
              </a:rPr>
              <a:t>- the container is not working correctly</a:t>
            </a:r>
          </a:p>
          <a:p>
            <a:pPr lvl="1">
              <a:spcBef>
                <a:spcPts val="0"/>
              </a:spcBef>
            </a:pPr>
            <a:r>
              <a:rPr lang="en-US" dirty="0" smtClean="0">
                <a:latin typeface="+mn-lt"/>
                <a:cs typeface="Courier New"/>
                <a:sym typeface="Wingdings"/>
              </a:rPr>
              <a:t>The health is checked by utilizing a CMD to run inside the container. So an example might be: </a:t>
            </a:r>
          </a:p>
          <a:p>
            <a:pPr marL="603250" lvl="1" indent="0">
              <a:spcBef>
                <a:spcPts val="0"/>
              </a:spcBef>
              <a:buNone/>
            </a:pPr>
            <a:endParaRPr lang="en-US" sz="2000" dirty="0" smtClean="0">
              <a:latin typeface="Courier New"/>
              <a:cs typeface="Courier New"/>
              <a:sym typeface="Wingdings"/>
            </a:endParaRPr>
          </a:p>
          <a:p>
            <a:pPr marL="603250" lvl="1" indent="0">
              <a:spcBef>
                <a:spcPts val="0"/>
              </a:spcBef>
              <a:buNone/>
            </a:pPr>
            <a:r>
              <a:rPr lang="en-US" sz="2000" dirty="0" smtClean="0">
                <a:latin typeface="Courier New"/>
                <a:cs typeface="Courier New"/>
                <a:sym typeface="Wingdings"/>
              </a:rPr>
              <a:t>HEALTHCHECK </a:t>
            </a:r>
            <a:r>
              <a:rPr lang="en-US" sz="2000" dirty="0">
                <a:latin typeface="Courier New"/>
                <a:cs typeface="Courier New"/>
                <a:sym typeface="Wingdings"/>
              </a:rPr>
              <a:t>--interval=15 --timeout=60 --retries=5 CMD [ "/</a:t>
            </a:r>
            <a:r>
              <a:rPr lang="en-US" sz="2000" dirty="0" err="1">
                <a:latin typeface="Courier New"/>
                <a:cs typeface="Courier New"/>
                <a:sym typeface="Wingdings"/>
              </a:rPr>
              <a:t>usr</a:t>
            </a:r>
            <a:r>
              <a:rPr lang="en-US" sz="2000" dirty="0">
                <a:latin typeface="Courier New"/>
                <a:cs typeface="Courier New"/>
                <a:sym typeface="Wingdings"/>
              </a:rPr>
              <a:t>/bin/</a:t>
            </a:r>
            <a:r>
              <a:rPr lang="en-US" sz="2000" dirty="0" err="1">
                <a:latin typeface="Courier New"/>
                <a:cs typeface="Courier New"/>
                <a:sym typeface="Wingdings"/>
              </a:rPr>
              <a:t>my_health_check_script</a:t>
            </a:r>
            <a:r>
              <a:rPr lang="en-US" sz="2000" dirty="0">
                <a:latin typeface="Courier New"/>
                <a:cs typeface="Courier New"/>
                <a:sym typeface="Wingdings"/>
              </a:rPr>
              <a:t>", "arg_1" ]</a:t>
            </a:r>
            <a:endParaRPr lang="en-US" sz="2000" dirty="0" smtClean="0">
              <a:latin typeface="Courier New"/>
              <a:cs typeface="Courier New"/>
              <a:sym typeface="Wingdings"/>
            </a:endParaRPr>
          </a:p>
        </p:txBody>
      </p:sp>
      <p:sp>
        <p:nvSpPr>
          <p:cNvPr id="2" name="TextBox 1"/>
          <p:cNvSpPr txBox="1"/>
          <p:nvPr/>
        </p:nvSpPr>
        <p:spPr>
          <a:xfrm>
            <a:off x="1435706" y="316151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152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a:p>
            <a:pPr>
              <a:spcBef>
                <a:spcPts val="0"/>
              </a:spcBef>
            </a:pPr>
            <a:r>
              <a:rPr lang="en-US" sz="2400" dirty="0"/>
              <a:t>When we run the </a:t>
            </a:r>
            <a:r>
              <a:rPr lang="en-US" sz="2400" b="1" dirty="0" err="1"/>
              <a:t>docker</a:t>
            </a:r>
            <a:r>
              <a:rPr lang="en-US" sz="2400" b="1" dirty="0"/>
              <a:t> build</a:t>
            </a:r>
            <a:r>
              <a:rPr lang="en-US" sz="2400" dirty="0"/>
              <a:t> command what’s happening is:</a:t>
            </a:r>
          </a:p>
          <a:p>
            <a:pPr lvl="1">
              <a:spcBef>
                <a:spcPts val="0"/>
              </a:spcBef>
            </a:pPr>
            <a:r>
              <a:rPr lang="en-US" sz="1900" dirty="0" err="1"/>
              <a:t>Docker</a:t>
            </a:r>
            <a:r>
              <a:rPr lang="en-US" sz="1900" dirty="0"/>
              <a:t> will scan the root file directory for a </a:t>
            </a:r>
            <a:r>
              <a:rPr lang="en-US" sz="1900" dirty="0" err="1"/>
              <a:t>Dockerfile</a:t>
            </a:r>
            <a:r>
              <a:rPr lang="en-US" sz="1900" dirty="0"/>
              <a:t> from which to build context</a:t>
            </a:r>
          </a:p>
          <a:p>
            <a:pPr lvl="1">
              <a:spcBef>
                <a:spcPts val="0"/>
              </a:spcBef>
            </a:pPr>
            <a:r>
              <a:rPr lang="en-US" sz="1900" dirty="0" err="1"/>
              <a:t>Docker</a:t>
            </a:r>
            <a:r>
              <a:rPr lang="en-US" sz="1900" dirty="0"/>
              <a:t> will build the image based on information found in the </a:t>
            </a:r>
            <a:r>
              <a:rPr lang="en-US" sz="1900" dirty="0" err="1" smtClean="0"/>
              <a:t>Dockerfile</a:t>
            </a:r>
            <a:endParaRPr lang="en-US" sz="1900" dirty="0" smtClean="0"/>
          </a:p>
          <a:p>
            <a:pPr lvl="1">
              <a:spcBef>
                <a:spcPts val="0"/>
              </a:spcBef>
            </a:pPr>
            <a:r>
              <a:rPr lang="en-US" sz="1900" dirty="0" smtClean="0"/>
              <a:t>You have several options with the </a:t>
            </a:r>
            <a:r>
              <a:rPr lang="en-US" sz="1900" dirty="0" err="1" smtClean="0"/>
              <a:t>Dockerfiles</a:t>
            </a:r>
            <a:r>
              <a:rPr lang="en-US" sz="1900" dirty="0" smtClean="0"/>
              <a:t>. The most common are: </a:t>
            </a:r>
          </a:p>
          <a:p>
            <a:pPr lvl="2">
              <a:spcBef>
                <a:spcPts val="0"/>
              </a:spcBef>
            </a:pPr>
            <a:r>
              <a:rPr lang="en-US" sz="1700" b="1" dirty="0" smtClean="0"/>
              <a:t>-t or tag </a:t>
            </a:r>
            <a:r>
              <a:rPr lang="en-US" sz="1700" dirty="0" smtClean="0"/>
              <a:t>(tag your image with a human-readable easy name)</a:t>
            </a:r>
          </a:p>
          <a:p>
            <a:pPr lvl="2">
              <a:spcBef>
                <a:spcPts val="0"/>
              </a:spcBef>
            </a:pPr>
            <a:r>
              <a:rPr lang="en-US" sz="1700" b="1" dirty="0" smtClean="0"/>
              <a:t>-f or –file </a:t>
            </a:r>
            <a:r>
              <a:rPr lang="en-US" sz="1700" dirty="0" smtClean="0"/>
              <a:t>(path to your </a:t>
            </a:r>
            <a:r>
              <a:rPr lang="en-US" sz="1700" dirty="0" err="1" smtClean="0"/>
              <a:t>docker</a:t>
            </a:r>
            <a:r>
              <a:rPr lang="en-US" sz="1700" dirty="0" smtClean="0"/>
              <a:t> file)</a:t>
            </a:r>
          </a:p>
          <a:p>
            <a:pPr lvl="2">
              <a:spcBef>
                <a:spcPts val="0"/>
              </a:spcBef>
            </a:pPr>
            <a:r>
              <a:rPr lang="en-US" sz="1700" b="1" dirty="0"/>
              <a:t>--pull </a:t>
            </a:r>
            <a:r>
              <a:rPr lang="en-US" sz="1700" dirty="0"/>
              <a:t>(always attempt to pull a newer version of the image)</a:t>
            </a:r>
          </a:p>
          <a:p>
            <a:pPr lvl="2">
              <a:spcBef>
                <a:spcPts val="0"/>
              </a:spcBef>
            </a:pPr>
            <a:r>
              <a:rPr lang="en-US" sz="1700" b="1" dirty="0"/>
              <a:t>--no-cache </a:t>
            </a:r>
            <a:r>
              <a:rPr lang="en-US" sz="1700" dirty="0"/>
              <a:t>(rebuild the image from scratch without using cache- useful if you change significant commands in the </a:t>
            </a:r>
            <a:r>
              <a:rPr lang="en-US" sz="1700" dirty="0" err="1"/>
              <a:t>Dockerfile</a:t>
            </a:r>
            <a:r>
              <a:rPr lang="en-US" sz="1700" dirty="0"/>
              <a:t>)</a:t>
            </a:r>
          </a:p>
          <a:p>
            <a:pPr lvl="2">
              <a:spcBef>
                <a:spcPts val="0"/>
              </a:spcBef>
            </a:pPr>
            <a:r>
              <a:rPr lang="en-US" sz="1700" b="1" dirty="0" smtClean="0"/>
              <a:t>--force </a:t>
            </a:r>
            <a:r>
              <a:rPr lang="en-US" sz="1700" dirty="0" smtClean="0"/>
              <a:t>(remove intermediate containers)</a:t>
            </a:r>
          </a:p>
          <a:p>
            <a:pPr lvl="1">
              <a:spcBef>
                <a:spcPts val="0"/>
              </a:spcBef>
            </a:pPr>
            <a:r>
              <a:rPr lang="en-US" sz="1900" dirty="0" smtClean="0"/>
              <a:t>Less common but still useful:</a:t>
            </a:r>
          </a:p>
          <a:p>
            <a:pPr lvl="2">
              <a:spcBef>
                <a:spcPts val="0"/>
              </a:spcBef>
            </a:pPr>
            <a:r>
              <a:rPr lang="en-US" sz="1700" b="1" dirty="0" smtClean="0"/>
              <a:t>--quiet </a:t>
            </a:r>
            <a:r>
              <a:rPr lang="en-US" sz="1700" dirty="0" smtClean="0"/>
              <a:t>(</a:t>
            </a:r>
            <a:r>
              <a:rPr lang="en-US" sz="1700" dirty="0" err="1" smtClean="0"/>
              <a:t>supress</a:t>
            </a:r>
            <a:r>
              <a:rPr lang="en-US" sz="1700" dirty="0" smtClean="0"/>
              <a:t> the build output and print image ID on success)</a:t>
            </a:r>
          </a:p>
          <a:p>
            <a:pPr lvl="2">
              <a:spcBef>
                <a:spcPts val="0"/>
              </a:spcBef>
            </a:pPr>
            <a:r>
              <a:rPr lang="en-US" sz="1700" b="1" dirty="0" smtClean="0"/>
              <a:t>--security-opt </a:t>
            </a:r>
            <a:r>
              <a:rPr lang="en-US" sz="1700" dirty="0" smtClean="0"/>
              <a:t>(security options)</a:t>
            </a:r>
          </a:p>
          <a:p>
            <a:pPr lvl="2">
              <a:spcBef>
                <a:spcPts val="0"/>
              </a:spcBef>
            </a:pPr>
            <a:r>
              <a:rPr lang="en-US" sz="1700" b="1" dirty="0" smtClean="0"/>
              <a:t>--squash </a:t>
            </a:r>
            <a:r>
              <a:rPr lang="en-US" sz="1700" dirty="0" smtClean="0"/>
              <a:t>(squash newly built layers into a single new layer)</a:t>
            </a:r>
          </a:p>
          <a:p>
            <a:pPr lvl="2">
              <a:spcBef>
                <a:spcPts val="0"/>
              </a:spcBef>
            </a:pPr>
            <a:r>
              <a:rPr lang="en-US" sz="1700" b="1" dirty="0" smtClean="0"/>
              <a:t>--memory </a:t>
            </a:r>
            <a:r>
              <a:rPr lang="en-US" sz="1700" dirty="0" smtClean="0"/>
              <a:t>(set upper limits for memory usage)</a:t>
            </a:r>
            <a:endParaRPr lang="en-US" sz="1700" b="1" dirty="0" smtClean="0"/>
          </a:p>
        </p:txBody>
      </p:sp>
    </p:spTree>
    <p:extLst>
      <p:ext uri="{BB962C8B-B14F-4D97-AF65-F5344CB8AC3E}">
        <p14:creationId xmlns:p14="http://schemas.microsoft.com/office/powerpoint/2010/main" val="2125140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endParaRPr lang="en-US" dirty="0"/>
          </a:p>
        </p:txBody>
      </p:sp>
      <p:pic>
        <p:nvPicPr>
          <p:cNvPr id="4" name="Picture 3"/>
          <p:cNvPicPr>
            <a:picLocks noChangeAspect="1"/>
          </p:cNvPicPr>
          <p:nvPr/>
        </p:nvPicPr>
        <p:blipFill>
          <a:blip r:embed="rId3"/>
          <a:stretch>
            <a:fillRect/>
          </a:stretch>
        </p:blipFill>
        <p:spPr>
          <a:xfrm>
            <a:off x="356349" y="1459188"/>
            <a:ext cx="8711451" cy="4651421"/>
          </a:xfrm>
          <a:prstGeom prst="rect">
            <a:avLst/>
          </a:prstGeom>
        </p:spPr>
      </p:pic>
    </p:spTree>
    <p:extLst>
      <p:ext uri="{BB962C8B-B14F-4D97-AF65-F5344CB8AC3E}">
        <p14:creationId xmlns:p14="http://schemas.microsoft.com/office/powerpoint/2010/main" val="1225445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smtClean="0"/>
              <a:t>YAML files and DOCKER COMPOSE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21437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a:t>
            </a:r>
            <a:r>
              <a:rPr lang="en-US" dirty="0" smtClean="0">
                <a:solidFill>
                  <a:srgbClr val="FFFFFF"/>
                </a:solidFill>
              </a:rPr>
              <a:t>-Compose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So we’ve been talking about </a:t>
            </a:r>
            <a:r>
              <a:rPr lang="en-US" dirty="0" err="1" smtClean="0"/>
              <a:t>docker</a:t>
            </a:r>
            <a:r>
              <a:rPr lang="en-US" dirty="0" smtClean="0"/>
              <a:t> primarily as a </a:t>
            </a:r>
            <a:r>
              <a:rPr lang="en-US" b="1" dirty="0" smtClean="0"/>
              <a:t>micro-services application</a:t>
            </a:r>
            <a:r>
              <a:rPr lang="en-US" dirty="0" smtClean="0"/>
              <a:t> with each container making up one section of the service (container 1 = apache web server, container 2 = code, </a:t>
            </a:r>
            <a:r>
              <a:rPr lang="en-US" dirty="0" err="1" smtClean="0"/>
              <a:t>etc</a:t>
            </a:r>
            <a:r>
              <a:rPr lang="en-US" dirty="0" smtClean="0"/>
              <a:t>)</a:t>
            </a:r>
          </a:p>
          <a:p>
            <a:pPr>
              <a:spcBef>
                <a:spcPts val="0"/>
              </a:spcBef>
            </a:pPr>
            <a:r>
              <a:rPr lang="en-US" dirty="0" smtClean="0"/>
              <a:t>The question now becomes- how do we </a:t>
            </a:r>
            <a:r>
              <a:rPr lang="en-US" b="1" dirty="0" smtClean="0"/>
              <a:t>“wire” </a:t>
            </a:r>
            <a:r>
              <a:rPr lang="en-US" dirty="0" smtClean="0"/>
              <a:t>these micro-services together in order to make a single, effective application? (read: put them in the same network)</a:t>
            </a:r>
          </a:p>
          <a:p>
            <a:pPr>
              <a:spcBef>
                <a:spcPts val="0"/>
              </a:spcBef>
            </a:pPr>
            <a:r>
              <a:rPr lang="en-US" dirty="0" smtClean="0"/>
              <a:t>The </a:t>
            </a:r>
            <a:r>
              <a:rPr lang="en-US" b="1" dirty="0" err="1" smtClean="0"/>
              <a:t>docker</a:t>
            </a:r>
            <a:r>
              <a:rPr lang="en-US" b="1" dirty="0" smtClean="0"/>
              <a:t> </a:t>
            </a:r>
            <a:r>
              <a:rPr lang="en-US" b="1" dirty="0" err="1" smtClean="0"/>
              <a:t>yaml</a:t>
            </a:r>
            <a:r>
              <a:rPr lang="en-US" dirty="0" smtClean="0"/>
              <a:t> file was created for this (partnered with </a:t>
            </a:r>
            <a:r>
              <a:rPr lang="en-US" b="1" dirty="0" err="1" smtClean="0"/>
              <a:t>docker</a:t>
            </a:r>
            <a:r>
              <a:rPr lang="en-US" b="1" dirty="0" smtClean="0"/>
              <a:t>-compose</a:t>
            </a:r>
            <a:r>
              <a:rPr lang="en-US" dirty="0" smtClean="0"/>
              <a:t>)</a:t>
            </a:r>
            <a:endParaRPr lang="en-US" dirty="0"/>
          </a:p>
        </p:txBody>
      </p:sp>
    </p:spTree>
    <p:extLst>
      <p:ext uri="{BB962C8B-B14F-4D97-AF65-F5344CB8AC3E}">
        <p14:creationId xmlns:p14="http://schemas.microsoft.com/office/powerpoint/2010/main" val="151295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The </a:t>
            </a:r>
            <a:r>
              <a:rPr lang="en-US" b="1" dirty="0" err="1" smtClean="0"/>
              <a:t>docker</a:t>
            </a:r>
            <a:r>
              <a:rPr lang="en-US" b="1" dirty="0" smtClean="0"/>
              <a:t>-compose</a:t>
            </a:r>
            <a:r>
              <a:rPr lang="en-US" dirty="0" smtClean="0"/>
              <a:t> command will create a local network (based on the folder in which it is created) and then spin up multiple containers based on inputs into </a:t>
            </a:r>
            <a:r>
              <a:rPr lang="en-US" dirty="0" err="1" smtClean="0"/>
              <a:t>yaml</a:t>
            </a:r>
            <a:r>
              <a:rPr lang="en-US" dirty="0" smtClean="0"/>
              <a:t> file entries in the </a:t>
            </a:r>
            <a:r>
              <a:rPr lang="en-US" b="1" dirty="0" err="1" smtClean="0"/>
              <a:t>docker-compose.yml</a:t>
            </a:r>
            <a:endParaRPr lang="en-US" dirty="0" smtClean="0"/>
          </a:p>
          <a:p>
            <a:pPr>
              <a:spcBef>
                <a:spcPts val="0"/>
              </a:spcBef>
            </a:pPr>
            <a:r>
              <a:rPr lang="en-US" dirty="0" smtClean="0"/>
              <a:t>From within this “network” all of the containers can be linked together and form dependencies but, and this is key, </a:t>
            </a:r>
            <a:r>
              <a:rPr lang="en-US" b="1" dirty="0" smtClean="0"/>
              <a:t>still be independent containers</a:t>
            </a:r>
            <a:r>
              <a:rPr lang="en-US" dirty="0" smtClean="0"/>
              <a:t>.</a:t>
            </a:r>
          </a:p>
          <a:p>
            <a:pPr lvl="1">
              <a:spcBef>
                <a:spcPts val="0"/>
              </a:spcBef>
            </a:pPr>
            <a:endParaRPr lang="en-US" dirty="0"/>
          </a:p>
        </p:txBody>
      </p:sp>
      <p:pic>
        <p:nvPicPr>
          <p:cNvPr id="2" name="Picture 1"/>
          <p:cNvPicPr>
            <a:picLocks noChangeAspect="1"/>
          </p:cNvPicPr>
          <p:nvPr/>
        </p:nvPicPr>
        <p:blipFill>
          <a:blip r:embed="rId3"/>
          <a:stretch>
            <a:fillRect/>
          </a:stretch>
        </p:blipFill>
        <p:spPr>
          <a:xfrm>
            <a:off x="3495023" y="4613875"/>
            <a:ext cx="3045305" cy="2026512"/>
          </a:xfrm>
          <a:prstGeom prst="rect">
            <a:avLst/>
          </a:prstGeom>
        </p:spPr>
      </p:pic>
    </p:spTree>
    <p:extLst>
      <p:ext uri="{BB962C8B-B14F-4D97-AF65-F5344CB8AC3E}">
        <p14:creationId xmlns:p14="http://schemas.microsoft.com/office/powerpoint/2010/main" val="363182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err="1" smtClean="0">
                <a:solidFill>
                  <a:srgbClr val="FFFFFF"/>
                </a:solidFill>
              </a:rPr>
              <a:t>Dockerfile</a:t>
            </a:r>
            <a:endParaRPr dirty="0">
              <a:solidFill>
                <a:srgbClr val="FFFFFF"/>
              </a:solidFill>
            </a:endParaRPr>
          </a:p>
        </p:txBody>
      </p:sp>
      <p:sp>
        <p:nvSpPr>
          <p:cNvPr id="122" name="Shape 122"/>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lvl="1">
              <a:spcBef>
                <a:spcPts val="0"/>
              </a:spcBef>
            </a:pPr>
            <a:r>
              <a:rPr lang="en-US" dirty="0" smtClean="0"/>
              <a:t>Let’s go through some of the most common entries in the </a:t>
            </a:r>
            <a:r>
              <a:rPr lang="en-US" dirty="0" err="1" smtClean="0"/>
              <a:t>docker-compose.yml</a:t>
            </a:r>
            <a:r>
              <a:rPr lang="en-US" dirty="0" smtClean="0"/>
              <a:t>:</a:t>
            </a:r>
          </a:p>
          <a:p>
            <a:pPr lvl="2">
              <a:spcBef>
                <a:spcPts val="0"/>
              </a:spcBef>
            </a:pPr>
            <a:r>
              <a:rPr lang="en-US" b="1" dirty="0" smtClean="0"/>
              <a:t>build</a:t>
            </a:r>
            <a:r>
              <a:rPr lang="en-US" dirty="0" smtClean="0"/>
              <a:t>: </a:t>
            </a:r>
            <a:r>
              <a:rPr lang="en-US" i="1" dirty="0" smtClean="0"/>
              <a:t>this is where we specify the path to the build context (or alternately a </a:t>
            </a:r>
            <a:r>
              <a:rPr lang="en-US" i="1" dirty="0" err="1" smtClean="0"/>
              <a:t>git</a:t>
            </a:r>
            <a:r>
              <a:rPr lang="en-US" i="1" dirty="0" smtClean="0"/>
              <a:t> </a:t>
            </a:r>
            <a:r>
              <a:rPr lang="en-US" i="1" dirty="0" err="1" smtClean="0"/>
              <a:t>url</a:t>
            </a:r>
            <a:r>
              <a:rPr lang="en-US" i="1" dirty="0"/>
              <a:t>)</a:t>
            </a:r>
            <a:r>
              <a:rPr lang="en-US" dirty="0" smtClean="0"/>
              <a:t> </a:t>
            </a:r>
          </a:p>
          <a:p>
            <a:pPr lvl="3">
              <a:spcBef>
                <a:spcPts val="0"/>
              </a:spcBef>
            </a:pPr>
            <a:r>
              <a:rPr lang="en-US" dirty="0" smtClean="0"/>
              <a:t>We can establish </a:t>
            </a:r>
            <a:r>
              <a:rPr lang="en-US" b="1" dirty="0" err="1" smtClean="0"/>
              <a:t>Dockerfile</a:t>
            </a:r>
            <a:r>
              <a:rPr lang="en-US" dirty="0" smtClean="0"/>
              <a:t> locations here as an option and specify specific </a:t>
            </a:r>
            <a:r>
              <a:rPr lang="en-US" dirty="0" err="1" smtClean="0"/>
              <a:t>args</a:t>
            </a:r>
            <a:r>
              <a:rPr lang="en-US" dirty="0" smtClean="0"/>
              <a:t> as well:</a:t>
            </a:r>
          </a:p>
          <a:p>
            <a:pPr marL="1485900" lvl="3" indent="0">
              <a:spcBef>
                <a:spcPts val="0"/>
              </a:spcBef>
              <a:buNone/>
            </a:pPr>
            <a:endParaRPr lang="en-US" dirty="0" smtClean="0"/>
          </a:p>
          <a:p>
            <a:pPr marL="1485900" lvl="3" indent="0">
              <a:spcBef>
                <a:spcPts val="0"/>
              </a:spcBef>
              <a:buNone/>
            </a:pPr>
            <a:r>
              <a:rPr lang="en-US" dirty="0" smtClean="0">
                <a:latin typeface="Courier New"/>
                <a:cs typeface="Courier New"/>
              </a:rPr>
              <a:t>build</a:t>
            </a:r>
            <a:r>
              <a:rPr lang="en-US" dirty="0">
                <a:latin typeface="Courier New"/>
                <a:cs typeface="Courier New"/>
              </a:rPr>
              <a:t>: ./</a:t>
            </a:r>
            <a:r>
              <a:rPr lang="en-US" dirty="0" err="1">
                <a:latin typeface="Courier New"/>
                <a:cs typeface="Courier New"/>
              </a:rPr>
              <a:t>dir</a:t>
            </a:r>
            <a:endParaRPr lang="en-US" dirty="0">
              <a:latin typeface="Courier New"/>
              <a:cs typeface="Courier New"/>
            </a:endParaRPr>
          </a:p>
          <a:p>
            <a:pPr marL="1485900" lvl="3" indent="0">
              <a:spcBef>
                <a:spcPts val="0"/>
              </a:spcBef>
              <a:buNone/>
            </a:pPr>
            <a:endParaRPr lang="en-US" dirty="0">
              <a:latin typeface="Courier New"/>
              <a:cs typeface="Courier New"/>
            </a:endParaRPr>
          </a:p>
          <a:p>
            <a:pPr marL="1485900" lvl="3" indent="0">
              <a:spcBef>
                <a:spcPts val="0"/>
              </a:spcBef>
              <a:buNone/>
            </a:pPr>
            <a:r>
              <a:rPr lang="en-US" dirty="0">
                <a:latin typeface="Courier New"/>
                <a:cs typeface="Courier New"/>
              </a:rPr>
              <a:t>build:</a:t>
            </a:r>
          </a:p>
          <a:p>
            <a:pPr marL="1485900" lvl="3" indent="0">
              <a:spcBef>
                <a:spcPts val="0"/>
              </a:spcBef>
              <a:buNone/>
            </a:pPr>
            <a:r>
              <a:rPr lang="en-US" dirty="0">
                <a:latin typeface="Courier New"/>
                <a:cs typeface="Courier New"/>
              </a:rPr>
              <a:t>  context: ./</a:t>
            </a:r>
            <a:r>
              <a:rPr lang="en-US" dirty="0" err="1">
                <a:latin typeface="Courier New"/>
                <a:cs typeface="Courier New"/>
              </a:rPr>
              <a:t>dir</a:t>
            </a:r>
            <a:endParaRPr lang="en-US" dirty="0">
              <a:latin typeface="Courier New"/>
              <a:cs typeface="Courier New"/>
            </a:endParaRPr>
          </a:p>
          <a:p>
            <a:pPr marL="1485900" lvl="3" indent="0">
              <a:spcBef>
                <a:spcPts val="0"/>
              </a:spcBef>
              <a:buNone/>
            </a:pPr>
            <a:r>
              <a:rPr lang="en-US" dirty="0">
                <a:latin typeface="Courier New"/>
                <a:cs typeface="Courier New"/>
              </a:rPr>
              <a:t>  </a:t>
            </a:r>
            <a:r>
              <a:rPr lang="en-US" dirty="0" err="1">
                <a:latin typeface="Courier New"/>
                <a:cs typeface="Courier New"/>
              </a:rPr>
              <a:t>dockerfile</a:t>
            </a:r>
            <a:r>
              <a:rPr lang="en-US" dirty="0">
                <a:latin typeface="Courier New"/>
                <a:cs typeface="Courier New"/>
              </a:rPr>
              <a:t>: </a:t>
            </a:r>
            <a:r>
              <a:rPr lang="en-US" dirty="0" err="1">
                <a:latin typeface="Courier New"/>
                <a:cs typeface="Courier New"/>
              </a:rPr>
              <a:t>Dockerfile</a:t>
            </a:r>
            <a:r>
              <a:rPr lang="en-US" dirty="0">
                <a:latin typeface="Courier New"/>
                <a:cs typeface="Courier New"/>
              </a:rPr>
              <a:t>-alternate</a:t>
            </a:r>
          </a:p>
          <a:p>
            <a:pPr marL="1485900" lvl="3" indent="0">
              <a:spcBef>
                <a:spcPts val="0"/>
              </a:spcBef>
              <a:buNone/>
            </a:pPr>
            <a:r>
              <a:rPr lang="en-US" dirty="0">
                <a:latin typeface="Courier New"/>
                <a:cs typeface="Courier New"/>
              </a:rPr>
              <a:t>  </a:t>
            </a:r>
            <a:r>
              <a:rPr lang="en-US" dirty="0" err="1">
                <a:latin typeface="Courier New"/>
                <a:cs typeface="Courier New"/>
              </a:rPr>
              <a:t>args</a:t>
            </a:r>
            <a:r>
              <a:rPr lang="en-US" dirty="0">
                <a:latin typeface="Courier New"/>
                <a:cs typeface="Courier New"/>
              </a:rPr>
              <a:t>:</a:t>
            </a:r>
          </a:p>
          <a:p>
            <a:pPr marL="1485900" lvl="3" indent="0">
              <a:spcBef>
                <a:spcPts val="0"/>
              </a:spcBef>
              <a:buNone/>
            </a:pPr>
            <a:r>
              <a:rPr lang="en-US" dirty="0">
                <a:latin typeface="Courier New"/>
                <a:cs typeface="Courier New"/>
              </a:rPr>
              <a:t>    </a:t>
            </a:r>
            <a:r>
              <a:rPr lang="en-US" dirty="0" err="1">
                <a:latin typeface="Courier New"/>
                <a:cs typeface="Courier New"/>
              </a:rPr>
              <a:t>buildno</a:t>
            </a:r>
            <a:r>
              <a:rPr lang="en-US" dirty="0">
                <a:latin typeface="Courier New"/>
                <a:cs typeface="Courier New"/>
              </a:rPr>
              <a:t>: 1</a:t>
            </a:r>
          </a:p>
          <a:p>
            <a:pPr marL="1485900" lvl="3" indent="0">
              <a:spcBef>
                <a:spcPts val="0"/>
              </a:spcBef>
              <a:buNone/>
            </a:pPr>
            <a:endParaRPr lang="en-US" dirty="0"/>
          </a:p>
        </p:txBody>
      </p:sp>
    </p:spTree>
    <p:extLst>
      <p:ext uri="{BB962C8B-B14F-4D97-AF65-F5344CB8AC3E}">
        <p14:creationId xmlns:p14="http://schemas.microsoft.com/office/powerpoint/2010/main" val="299995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smtClean="0">
                <a:solidFill>
                  <a:schemeClr val="lt1"/>
                </a:solidFill>
                <a:latin typeface="Arial"/>
                <a:ea typeface="Arial"/>
                <a:cs typeface="Arial"/>
                <a:sym typeface="Arial"/>
              </a:rPr>
              <a:t>Docker</a:t>
            </a:r>
            <a:r>
              <a:rPr lang="en-US" sz="3600" b="1" i="0" u="none" strike="noStrike" cap="none" dirty="0" smtClean="0">
                <a:solidFill>
                  <a:schemeClr val="lt1"/>
                </a:solidFill>
                <a:latin typeface="Arial"/>
                <a:ea typeface="Arial"/>
                <a:cs typeface="Arial"/>
                <a:sym typeface="Arial"/>
              </a:rPr>
              <a:t> Containerization</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42637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smtClean="0"/>
              <a:t>Introduction to Containerization</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smtClean="0"/>
              <a:t>Think back to the 15</a:t>
            </a:r>
            <a:r>
              <a:rPr lang="en-US" baseline="30000" dirty="0" smtClean="0"/>
              <a:t>th</a:t>
            </a:r>
            <a:r>
              <a:rPr lang="en-US" dirty="0" smtClean="0"/>
              <a:t> and 16</a:t>
            </a:r>
            <a:r>
              <a:rPr lang="en-US" baseline="30000" dirty="0" smtClean="0"/>
              <a:t>th</a:t>
            </a:r>
            <a:r>
              <a:rPr lang="en-US" dirty="0" smtClean="0"/>
              <a:t> century before we start. You are a cargo master and you want to move 15 tons of cargo across the Atlantic Ocean from New York to London.</a:t>
            </a:r>
          </a:p>
        </p:txBody>
      </p:sp>
      <p:pic>
        <p:nvPicPr>
          <p:cNvPr id="2" name="Picture 1"/>
          <p:cNvPicPr>
            <a:picLocks noChangeAspect="1"/>
          </p:cNvPicPr>
          <p:nvPr/>
        </p:nvPicPr>
        <p:blipFill>
          <a:blip r:embed="rId3"/>
          <a:stretch>
            <a:fillRect/>
          </a:stretch>
        </p:blipFill>
        <p:spPr>
          <a:xfrm>
            <a:off x="445168" y="3265530"/>
            <a:ext cx="8242443" cy="3275646"/>
          </a:xfrm>
          <a:prstGeom prst="rect">
            <a:avLst/>
          </a:prstGeom>
        </p:spPr>
      </p:pic>
    </p:spTree>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24477</TotalTime>
  <Words>5628</Words>
  <Application>Microsoft Macintosh PowerPoint</Application>
  <PresentationFormat>On-screen Show (4:3)</PresentationFormat>
  <Paragraphs>503</Paragraphs>
  <Slides>78</Slides>
  <Notes>77</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Default Theme</vt:lpstr>
      <vt:lpstr>Introduction to Docker U.S Patent &amp; Trade Office 3/14/2017</vt:lpstr>
      <vt:lpstr>About DI</vt:lpstr>
      <vt:lpstr>Our Customers Include</vt:lpstr>
      <vt:lpstr>About the Instructor</vt:lpstr>
      <vt:lpstr>About the Docker Course</vt:lpstr>
      <vt:lpstr>About the Docker Course</vt:lpstr>
      <vt:lpstr>Housekeeping</vt:lpstr>
      <vt:lpstr>Docker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Introduction to Containerization</vt:lpstr>
      <vt:lpstr>Current state of application development</vt:lpstr>
      <vt:lpstr>Introduction to Docker</vt:lpstr>
      <vt:lpstr>Introduction to Docker</vt:lpstr>
      <vt:lpstr>Introduction to Docker</vt:lpstr>
      <vt:lpstr>Introduction to Docker</vt:lpstr>
      <vt:lpstr>Introduction to Docker- LAB #1</vt:lpstr>
      <vt:lpstr>LXC, Containers, under the hood</vt:lpstr>
      <vt:lpstr>Introduction to LXC</vt:lpstr>
      <vt:lpstr>Containers vs. Virtualization</vt:lpstr>
      <vt:lpstr>So how does it do this?</vt:lpstr>
      <vt:lpstr>So how does it do this?</vt:lpstr>
      <vt:lpstr>LXC</vt:lpstr>
      <vt:lpstr>LXC</vt:lpstr>
      <vt:lpstr>LXC vs Docker</vt:lpstr>
      <vt:lpstr>LXC </vt:lpstr>
      <vt:lpstr>Docker Images</vt:lpstr>
      <vt:lpstr>Docker Images</vt:lpstr>
      <vt:lpstr>Docker Images</vt:lpstr>
      <vt:lpstr>Docker Images</vt:lpstr>
      <vt:lpstr>Docker Images</vt:lpstr>
      <vt:lpstr>Docker Images</vt:lpstr>
      <vt:lpstr>Docker Image registries</vt:lpstr>
      <vt:lpstr>Docker Image registries</vt:lpstr>
      <vt:lpstr>Managing Docker Images</vt:lpstr>
      <vt:lpstr>Be careful though!</vt:lpstr>
      <vt:lpstr>The big idea…</vt:lpstr>
      <vt:lpstr>So how do we customize these images?</vt:lpstr>
      <vt:lpstr>Docker Containers and the 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YAML files and DOCKER COMPOSE</vt:lpstr>
      <vt:lpstr>Docker-Compose</vt:lpstr>
      <vt:lpstr>Dockerfile</vt:lpstr>
      <vt:lpstr>Dockerfile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Fernando Pombeiro</cp:lastModifiedBy>
  <cp:revision>130</cp:revision>
  <dcterms:modified xsi:type="dcterms:W3CDTF">2017-03-06T01:11:09Z</dcterms:modified>
</cp:coreProperties>
</file>